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89"/>
  </p:handoutMasterIdLst>
  <p:sldIdLst>
    <p:sldId id="256" r:id="rId3"/>
    <p:sldId id="258" r:id="rId4"/>
    <p:sldId id="260" r:id="rId5"/>
    <p:sldId id="264" r:id="rId6"/>
    <p:sldId id="265" r:id="rId7"/>
    <p:sldId id="266" r:id="rId8"/>
    <p:sldId id="296" r:id="rId9"/>
    <p:sldId id="272" r:id="rId10"/>
    <p:sldId id="268" r:id="rId11"/>
    <p:sldId id="267" r:id="rId12"/>
    <p:sldId id="269" r:id="rId13"/>
    <p:sldId id="270" r:id="rId14"/>
    <p:sldId id="271" r:id="rId15"/>
    <p:sldId id="274" r:id="rId16"/>
    <p:sldId id="273" r:id="rId17"/>
    <p:sldId id="275" r:id="rId18"/>
    <p:sldId id="277" r:id="rId19"/>
    <p:sldId id="278" r:id="rId21"/>
    <p:sldId id="279" r:id="rId22"/>
    <p:sldId id="280" r:id="rId23"/>
    <p:sldId id="285" r:id="rId24"/>
    <p:sldId id="281" r:id="rId25"/>
    <p:sldId id="283" r:id="rId26"/>
    <p:sldId id="282" r:id="rId27"/>
    <p:sldId id="295" r:id="rId28"/>
    <p:sldId id="284" r:id="rId29"/>
    <p:sldId id="286" r:id="rId30"/>
    <p:sldId id="287" r:id="rId31"/>
    <p:sldId id="288" r:id="rId32"/>
    <p:sldId id="289" r:id="rId33"/>
    <p:sldId id="29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1" r:id="rId54"/>
    <p:sldId id="342" r:id="rId55"/>
    <p:sldId id="346" r:id="rId56"/>
    <p:sldId id="343" r:id="rId57"/>
    <p:sldId id="344" r:id="rId58"/>
    <p:sldId id="349" r:id="rId59"/>
    <p:sldId id="350" r:id="rId60"/>
    <p:sldId id="351" r:id="rId61"/>
    <p:sldId id="352" r:id="rId62"/>
    <p:sldId id="353" r:id="rId63"/>
    <p:sldId id="354" r:id="rId64"/>
    <p:sldId id="356" r:id="rId65"/>
    <p:sldId id="357" r:id="rId66"/>
    <p:sldId id="358" r:id="rId67"/>
    <p:sldId id="359" r:id="rId68"/>
    <p:sldId id="360" r:id="rId69"/>
    <p:sldId id="361" r:id="rId70"/>
    <p:sldId id="362" r:id="rId71"/>
    <p:sldId id="363" r:id="rId72"/>
    <p:sldId id="366" r:id="rId73"/>
    <p:sldId id="364" r:id="rId74"/>
    <p:sldId id="367" r:id="rId75"/>
    <p:sldId id="368" r:id="rId76"/>
    <p:sldId id="369" r:id="rId77"/>
    <p:sldId id="370" r:id="rId78"/>
    <p:sldId id="371" r:id="rId79"/>
    <p:sldId id="373" r:id="rId80"/>
    <p:sldId id="374" r:id="rId81"/>
    <p:sldId id="378" r:id="rId82"/>
    <p:sldId id="379" r:id="rId83"/>
    <p:sldId id="372" r:id="rId84"/>
    <p:sldId id="375" r:id="rId85"/>
    <p:sldId id="376" r:id="rId86"/>
    <p:sldId id="381" r:id="rId87"/>
    <p:sldId id="382" r:id="rId8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p:restoredTop sz="95995" autoAdjust="0"/>
  </p:normalViewPr>
  <p:slideViewPr>
    <p:cSldViewPr snapToGrid="0">
      <p:cViewPr>
        <p:scale>
          <a:sx n="72" d="100"/>
          <a:sy n="72" d="100"/>
        </p:scale>
        <p:origin x="10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7.xml"/><Relationship Id="rId89" Type="http://schemas.openxmlformats.org/officeDocument/2006/relationships/handoutMaster" Target="handoutMasters/handoutMaster1.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p:txBody>
      </p:sp>
      <p:sp>
        <p:nvSpPr>
          <p:cNvPr id="90" name="Shape 9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r>
              <a:rPr lang="zh-CN">
                <a:ea typeface="宋体" charset="0"/>
              </a:rPr>
              <a:t>；</a:t>
            </a:r>
            <a:r>
              <a:rPr lang="en-US" altLang="zh-CN">
                <a:ea typeface="宋体" charset="0"/>
              </a:rPr>
              <a:t>Blocking IO</a:t>
            </a:r>
            <a:endParaRPr lang="en-US" altLang="zh-CN">
              <a:ea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t>regular file不是pollable的</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堆和栈都是编程语言里的虚拟概念，并不是说在物理内存上有堆和栈之分，两者的主要区别是栈是每个线程或者协程独立拥有的，从栈上分配内存时不需要加锁。而整个程序在运行时只有一个堆，从堆中分配内存时需要加锁防止多个线程造成冲突，同时回收堆上的内存块时还需要运行可达性分析、引用计数等算法来决定内存块是否能被回收，所以从分配和回收内存的方面来看栈内存效率更高。</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记住公式 Data.Field = Value，如果 Data, Field 都是引用类的数据类型，则会导致 Value 逃逸。这里的等号 = 不单单只赋值，也表示参数传递。</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This default stack size is sometimes not enough to run our program. This is when Go automatically adjusts the size of the stack.</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、区分 </a:t>
            </a:r>
            <a:r>
              <a:rPr lang="en-US" altLang="zh-CN">
                <a:ea typeface="宋体" charset="0"/>
              </a:rPr>
              <a:t>noscan </a:t>
            </a:r>
            <a:r>
              <a:rPr lang="zh-CN" altLang="en-US">
                <a:ea typeface="宋体" charset="0"/>
              </a:rPr>
              <a:t>和 </a:t>
            </a:r>
            <a:r>
              <a:rPr lang="en-US" altLang="zh-CN">
                <a:ea typeface="宋体" charset="0"/>
              </a:rPr>
              <a:t>scan</a:t>
            </a:r>
            <a:endParaRPr lang="en-US" altLang="zh-CN">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scan &amp; noscan: Each span exists twice: one list for objects that do not contain pointer and another one that contains pointer. This distinction will make the life of the garbage collector easier since it will not have to scan the spans that do not contain any pointer.</a:t>
            </a:r>
            <a:endParaRPr lang="en-US" altLang="zh-CN">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mcentral in mheap</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cacheline padsize</a:t>
            </a:r>
            <a:r>
              <a:rPr lang="zh-CN" altLang="en-US">
                <a:ea typeface="宋体" charset="0"/>
              </a:rPr>
              <a:t>(</a:t>
            </a:r>
            <a:r>
              <a:rPr lang="en-US" altLang="zh-CN">
                <a:ea typeface="宋体" charset="0"/>
              </a:rPr>
              <a:t>false sharing</a:t>
            </a:r>
            <a:r>
              <a:rPr lang="zh-CN" altLang="en-US">
                <a:ea typeface="宋体" charset="0"/>
              </a:rPr>
              <a:t>)</a:t>
            </a:r>
            <a:endParaRPr lang="zh-CN" altLang="en-US">
              <a:ea typeface="宋体"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mcentral in mheap</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cacheline padsize</a:t>
            </a:r>
            <a:r>
              <a:rPr lang="zh-CN" altLang="en-US">
                <a:ea typeface="宋体" charset="0"/>
              </a:rPr>
              <a:t>(</a:t>
            </a:r>
            <a:r>
              <a:rPr lang="en-US" altLang="zh-CN">
                <a:ea typeface="宋体" charset="0"/>
              </a:rPr>
              <a:t>false sharing</a:t>
            </a:r>
            <a:r>
              <a:rPr lang="zh-CN" altLang="en-US">
                <a:ea typeface="宋体" charset="0"/>
              </a:rPr>
              <a:t>)；</a:t>
            </a:r>
            <a:endParaRPr lang="zh-CN" altLang="en-US">
              <a:ea typeface="宋体"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1</a:t>
            </a:r>
            <a:r>
              <a:rPr lang="zh-CN" altLang="en-US">
                <a:ea typeface="宋体" charset="0"/>
              </a:rPr>
              <a:t>、</a:t>
            </a:r>
            <a:r>
              <a:rPr lang="en-US" altLang="zh-CN">
                <a:ea typeface="宋体" charset="0"/>
              </a:rPr>
              <a:t>mcentral in mheap</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cacheline padsize</a:t>
            </a:r>
            <a:r>
              <a:rPr lang="zh-CN" altLang="en-US">
                <a:ea typeface="宋体" charset="0"/>
              </a:rPr>
              <a:t>(</a:t>
            </a:r>
            <a:r>
              <a:rPr lang="en-US" altLang="zh-CN">
                <a:ea typeface="宋体" charset="0"/>
              </a:rPr>
              <a:t>false sharing</a:t>
            </a:r>
            <a:r>
              <a:rPr lang="zh-CN" altLang="en-US">
                <a:ea typeface="宋体" charset="0"/>
              </a:rPr>
              <a:t>)；</a:t>
            </a:r>
            <a:endParaRPr lang="zh-CN" altLang="en-US">
              <a:ea typeface="宋体"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t>1</a:t>
            </a:r>
            <a:r>
              <a:rPr lang="zh-CN" altLang="en-US">
                <a:ea typeface="宋体" charset="0"/>
              </a:rPr>
              <a:t>、</a:t>
            </a:r>
            <a:r>
              <a:rPr lang="en-US" altLang="zh-CN">
                <a:ea typeface="宋体" charset="0"/>
              </a:rPr>
              <a:t>freelist</a:t>
            </a:r>
            <a:r>
              <a:rPr lang="zh-CN" altLang="en-US">
                <a:ea typeface="宋体" charset="0"/>
              </a:rPr>
              <a:t>；</a:t>
            </a:r>
            <a:r>
              <a:rPr lang="en-US" altLang="zh-CN">
                <a:ea typeface="宋体" charset="0"/>
              </a:rPr>
              <a:t>2</a:t>
            </a:r>
            <a:r>
              <a:rPr lang="zh-CN" altLang="en-US">
                <a:ea typeface="宋体" charset="0"/>
              </a:rPr>
              <a:t>、</a:t>
            </a:r>
            <a:r>
              <a:rPr lang="en-US" altLang="zh-CN">
                <a:ea typeface="宋体" charset="0"/>
              </a:rPr>
              <a:t>treap</a:t>
            </a:r>
            <a:r>
              <a:rPr lang="zh-CN" altLang="en-US">
                <a:ea typeface="宋体" charset="0"/>
              </a:rPr>
              <a:t>；</a:t>
            </a:r>
            <a:r>
              <a:rPr lang="en-US" altLang="zh-CN">
                <a:ea typeface="宋体" charset="0"/>
              </a:rPr>
              <a:t>3</a:t>
            </a:r>
            <a:r>
              <a:rPr lang="zh-CN" altLang="en-US">
                <a:ea typeface="宋体" charset="0"/>
              </a:rPr>
              <a:t>、</a:t>
            </a:r>
            <a:r>
              <a:rPr lang="en-US" altLang="zh-CN">
                <a:ea typeface="宋体" charset="0"/>
              </a:rPr>
              <a:t>radix tree</a:t>
            </a:r>
            <a:endParaRPr lang="en-US" altLang="zh-CN">
              <a:ea typeface="宋体"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t>1、使用缓存提高效率。在存储的整个体系中到处可见缓存的思想，Go 利用缓存一是减少了系统调用的次数，二是降低了锁的粒度、减少加锁的次数。</a:t>
            </a:r>
            <a:endParaRPr lang="en-US"/>
          </a:p>
          <a:p>
            <a:r>
              <a:rPr lang="en-US"/>
              <a:t>2</a:t>
            </a:r>
            <a:r>
              <a:rPr lang="zh-CN" altLang="en-US">
                <a:ea typeface="宋体" charset="0"/>
              </a:rPr>
              <a:t>、以空间换时间，提高内存管理效率。空间换时间是一种常用的性能优化思想，这种思想其实非常普遍，比如Hash、Map、二叉排序树等数据结构的本质就是空间换时间。</a:t>
            </a:r>
            <a:endParaRPr lang="zh-CN" altLang="en-US">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en-US" altLang="zh-CN">
              <a:ea typeface="宋体"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ea typeface="宋体"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rPr>
              <a:t>也就是说，如果存在一条从根出发的指针链最终可指向某个对象，就认为这个对象是存活的。这样，未能证明存活的对象就可以标记为死亡了。</a:t>
            </a:r>
            <a:endParaRPr lang="zh-CN" altLang="en-US">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rPr>
              <a:t>作为初始状态，所有对象都被视为白色。然后，遍历对象，可到达的对象将变为灰色。</a:t>
            </a:r>
            <a:endParaRPr lang="zh-CN" altLang="en-US">
              <a:ea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如果对象位于标为noscan，则可以将其涂成黑色，并不需要对其进行扫描。</a:t>
            </a:r>
            <a:endParaRPr lang="zh-CN" altLang="en-US">
              <a:ea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现在将灰色对象入队待扫描并变成黑色</a:t>
            </a:r>
            <a:endParaRPr lang="zh-CN" altLang="en-US">
              <a:ea typeface="宋体" charset="0"/>
              <a:sym typeface="+mn-e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ea typeface="宋体" charset="0"/>
                <a:sym typeface="+mn-ea"/>
              </a:rPr>
              <a:t>因为实例是struct2在匿名函数中创建的，因此无法从堆栈中访问，因此它保持白色并且可以清除。</a:t>
            </a:r>
            <a:endParaRPr lang="zh-CN" altLang="en-US">
              <a:ea typeface="宋体" charset="0"/>
              <a:sym typeface="+mn-e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sym typeface="+mn-e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kumimoji="1" lang="zh-CN" altLang="en-US">
                <a:sym typeface="+mn-ea"/>
              </a:rPr>
              <a:t>标记过程需的要 STW，因为对象引用关系如果在标记阶段做了修改，会影响标记结果的正确性。灰色对象 B 中包含指向白色对象 C 的指针 e，对象 C 尚未被扫描，此时，如有其他程序，将 e 指针从 B 对象中删除，并将指向对象 C 的新指针 f插入到黑色对象 A 中，由于对象 A 早已完成扫描，对象 C 就会一直保持白色状态直到被回收。</a:t>
            </a:r>
            <a:endParaRPr lang="zh-CN" altLang="en-US">
              <a:ea typeface="宋体" charset="0"/>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sym typeface="+mn-ea"/>
              </a:rPr>
              <a:t>20us -&gt; 1ms</a:t>
            </a:r>
            <a:r>
              <a:rPr lang="zh-CN" altLang="en-US">
                <a:sym typeface="+mn-ea"/>
              </a:rPr>
              <a:t>后翻倍 </a:t>
            </a:r>
            <a:r>
              <a:rPr lang="en-US" altLang="zh-CN">
                <a:sym typeface="+mn-ea"/>
              </a:rPr>
              <a:t>-&gt; 10ms</a:t>
            </a:r>
            <a:r>
              <a:rPr lang="zh-CN" altLang="en-US">
                <a:ea typeface="宋体" charset="0"/>
                <a:sym typeface="+mn-ea"/>
              </a:rPr>
              <a:t>，不断重置</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1</a:t>
            </a:r>
            <a:r>
              <a:rPr lang="zh-CN" altLang="en-US">
                <a:ea typeface="宋体" charset="0"/>
                <a:sym typeface="+mn-ea"/>
              </a:rPr>
              <a:t>、内存屏障只是对应一段特殊的代码；</a:t>
            </a:r>
            <a:r>
              <a:rPr lang="en-US" altLang="zh-CN">
                <a:ea typeface="宋体" charset="0"/>
                <a:sym typeface="+mn-ea"/>
              </a:rPr>
              <a:t>2</a:t>
            </a:r>
            <a:r>
              <a:rPr lang="zh-CN" altLang="en-US">
                <a:ea typeface="宋体" charset="0"/>
                <a:sym typeface="+mn-ea"/>
              </a:rPr>
              <a:t>、内存屏障这段代码在编译期间生成；</a:t>
            </a:r>
            <a:r>
              <a:rPr lang="en-US" altLang="zh-CN">
                <a:ea typeface="宋体" charset="0"/>
                <a:sym typeface="+mn-ea"/>
              </a:rPr>
              <a:t>3</a:t>
            </a:r>
            <a:r>
              <a:rPr lang="zh-CN" altLang="en-US">
                <a:ea typeface="宋体" charset="0"/>
                <a:sym typeface="+mn-ea"/>
              </a:rPr>
              <a:t>、内存屏障本质上在运行期间拦截内存写操作，相当于一个 hook 调用</a:t>
            </a:r>
            <a:endParaRPr lang="zh-CN" altLang="en-US">
              <a:ea typeface="宋体" charset="0"/>
              <a:sym typeface="+mn-ea"/>
            </a:endParaRPr>
          </a:p>
          <a:p>
            <a:r>
              <a:rPr lang="zh-CN" altLang="en-US">
                <a:ea typeface="宋体" charset="0"/>
                <a:sym typeface="+mn-ea"/>
              </a:rPr>
              <a:t>Go 团队在实现上选择了在标记阶段完成时暂停程序、将所有栈对象标记为灰色并重新扫描，在活跃 goroutine 非常多的程序中，重新扫描的过程需要占用 10 ~ 100ms 的时间。</a:t>
            </a:r>
            <a:endParaRPr lang="zh-CN" altLang="en-US">
              <a:ea typeface="宋体" charset="0"/>
              <a:sym typeface="+mn-ea"/>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sym typeface="+mn-ea"/>
              </a:rPr>
              <a:t> 对未清扫的span进行清扫, 只有上一轮的GC的清扫工作完成才可以开始新一轮的GC</a:t>
            </a:r>
            <a:r>
              <a:rPr lang="zh-CN">
                <a:ea typeface="宋体" charset="0"/>
                <a:sym typeface="+mn-ea"/>
              </a:rPr>
              <a:t>。</a:t>
            </a:r>
            <a:endParaRPr lang="zh-CN">
              <a:ea typeface="宋体" charset="0"/>
              <a:sym typeface="+mn-ea"/>
            </a:endParaRPr>
          </a:p>
          <a:p>
            <a:r>
              <a:rPr lang="zh-CN">
                <a:ea typeface="宋体" charset="0"/>
                <a:sym typeface="+mn-ea"/>
              </a:rPr>
              <a:t>如果发现扫描后回收的速度跟不上分配的速度它依然会把⽤户逻辑暂停，⽤户逻辑暂停了以后也就意味着不会有新的对象出现，同时会把⽤户线程抢过来加⼊到垃圾回收⾥⾯加快垃圾回收的速度。这样⼀来原来的并发还是变成了STW，还是得把⽤户线程暂停掉，要不然扫描和回收没完没了了停不下来，因为新分配对象⽐回收快，所以这种东⻄叫做辅助回收</a:t>
            </a:r>
            <a:endParaRPr lang="zh-CN">
              <a:ea typeface="宋体" charset="0"/>
              <a:sym typeface="+mn-e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ea typeface="宋体" charset="0"/>
              <a:sym typeface="+mn-ea"/>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ea typeface="宋体" charset="0"/>
                <a:sym typeface="+mn-ea"/>
              </a:rPr>
              <a:t>shade(*slot)是删除写屏障的变形，例如，一个堆上的灰色对象B，引用白色对象C，在GC并发运行的过程中，如果栈已扫描置黑，而赋值器将指向C的唯一指针从B中删除，并让栈上其他对象引用它，这时，写屏障会在删除指向白色对象C的指针的时候就将C对象置灰，就可以保护下来了，且它下游的所有对象都处于被保护状态。</a:t>
            </a:r>
            <a:endParaRPr lang="zh-CN">
              <a:ea typeface="宋体" charset="0"/>
              <a:sym typeface="+mn-ea"/>
            </a:endParaRPr>
          </a:p>
          <a:p>
            <a:r>
              <a:rPr lang="zh-CN">
                <a:ea typeface="宋体" charset="0"/>
                <a:sym typeface="+mn-ea"/>
              </a:rPr>
              <a:t>如果对象B在栈上，引用堆上的白色对象C，将其引用关系删除，且新增一个黑色对象到对象C的引用，那么就需要通过shade(ptr)来保护了，在指针插入黑色对象时会触发对对象C的置灰操作。如果栈已经被扫描过了，那么栈上引用的对象都是灰色或受灰色保护的白色对象了，所以就没有必要再进行这步操作。</a:t>
            </a:r>
            <a:endParaRPr lang="zh-CN">
              <a:ea typeface="宋体" charset="0"/>
              <a:sym typeface="+mn-ea"/>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a:t>
            </a:r>
            <a:endParaRPr lang="en-US" altLang="zh-CN">
              <a:ea typeface="宋体" charset="0"/>
              <a:sym typeface="+mn-ea"/>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ea typeface="宋体" charset="0"/>
                <a:sym typeface="+mn-ea"/>
              </a:rPr>
              <a:t>1</a:t>
            </a:r>
            <a:r>
              <a:rPr lang="zh-CN" altLang="en-US">
                <a:ea typeface="宋体" charset="0"/>
                <a:sym typeface="+mn-ea"/>
              </a:rPr>
              <a:t>、函数调用触发；</a:t>
            </a:r>
            <a:r>
              <a:rPr lang="en-US" altLang="zh-CN">
                <a:ea typeface="宋体" charset="0"/>
                <a:sym typeface="+mn-ea"/>
              </a:rPr>
              <a:t>2</a:t>
            </a:r>
            <a:r>
              <a:rPr lang="zh-CN" altLang="en-US">
                <a:ea typeface="宋体" charset="0"/>
                <a:sym typeface="+mn-ea"/>
              </a:rPr>
              <a:t>、信号量抢占</a:t>
            </a:r>
            <a:endParaRPr lang="zh-CN" altLang="en-US">
              <a:ea typeface="宋体" charset="0"/>
              <a:sym typeface="+mn-ea"/>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sym typeface="+mn-ea"/>
              </a:rPr>
              <a:t>上图中P1专门用于垃圾收集。现在垃圾收集器可以开始标记阶段。应用程序可以在P2，P3和P4上继续进行。这意味着垃圾收集器的影响已最小化到当前CPU的25％。如果在垃圾收集过程中，P1在堆内存达到极限之前无法完成标记工作(因为应用程序可能在大量分配内存)</a:t>
            </a:r>
            <a:r>
              <a:rPr lang="zh-CN">
                <a:ea typeface="宋体" charset="0"/>
                <a:sym typeface="+mn-ea"/>
              </a:rPr>
              <a:t>，应用程序Goroutine成为Mark Assist(协助标记)中的时间长度与它申请的堆内存成正比。Mark Assist有助于更快地完成垃圾收集。</a:t>
            </a:r>
            <a:endParaRPr lang="zh-CN">
              <a:ea typeface="宋体" charset="0"/>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a:ea typeface="宋体" charset="0"/>
              </a:rPr>
              <a:t>runtime.Gosched()</a:t>
            </a:r>
            <a:r>
              <a:rPr lang="en-US">
                <a:ea typeface="宋体" charset="0"/>
              </a:rPr>
              <a:t>, GOEXPERIMENT=preemptibleloops, -gcflags -d=ssa/insert_resched_checks/on</a:t>
            </a:r>
            <a:endParaRPr lang="en-US">
              <a:ea typeface="宋体"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pitchFamily="18" charset="-122"/>
                <a:ea typeface="Alibaba PuHuiTi" pitchFamily="18" charset="-122"/>
                <a:cs typeface="Alibaba PuHuiTi" pitchFamily="18" charset="-122"/>
              </a:rPr>
              <a:t>目录</a:t>
            </a:r>
            <a:endParaRPr dirty="0">
              <a:latin typeface="Alibaba PuHuiTi" pitchFamily="18" charset="-122"/>
              <a:ea typeface="Alibaba PuHuiTi" pitchFamily="18" charset="-122"/>
              <a:cs typeface="Alibaba PuHuiTi"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endParaRPr lang="en-GB" altLang="zh-CN"/>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pitchFamily="18" charset="-122"/>
          <a:cs typeface="Alibaba PuHuiTi"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a:cs typeface="Alibaba PuHuiTi"/>
          <a:sym typeface="Alibaba PuHuiTi"/>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a:cs typeface="Alibaba PuHuiTi"/>
          <a:sym typeface="Alibaba PuHuiTi"/>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a:cs typeface="Alibaba PuHuiTi"/>
          <a:sym typeface="Alibaba PuHuiTi"/>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a:ea typeface="Alibaba PuHuiTi"/>
          <a:cs typeface="Alibaba PuHuiTi"/>
          <a:sym typeface="Alibaba PuHuiTi"/>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docs.google.com/document/d/1TTj4T2JO42uD5ID9e89oa0sLKhJYD0Y_kqxDv3I3XMw/edit#!"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hyperlink" Target="https://medium.com/a-journey-with-go/go-g0-special-goroutine-8c778c6704d8" TargetMode="Externa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image" Target="../media/image18.png"/><Relationship Id="rId2" Type="http://schemas.openxmlformats.org/officeDocument/2006/relationships/hyperlink" Target="ttp://xiaorui.cc/archives/6535" TargetMode="External"/><Relationship Id="rId1" Type="http://schemas.openxmlformats.org/officeDocument/2006/relationships/hyperlink" Target="https://github.com/golang/go/issues/11462"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hyperlink" Target="https://golang.org/doc/faq#stack_or_heap"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39.png"/><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5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52.GIF"/></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5.xml"/><Relationship Id="rId2" Type="http://schemas.openxmlformats.org/officeDocument/2006/relationships/image" Target="../media/image54.png"/><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5.xml"/><Relationship Id="rId2" Type="http://schemas.openxmlformats.org/officeDocument/2006/relationships/image" Target="../media/image60.png"/><Relationship Id="rId1"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5.xml"/><Relationship Id="rId2" Type="http://schemas.openxmlformats.org/officeDocument/2006/relationships/image" Target="../media/image63.png"/><Relationship Id="rId1"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5.xml"/><Relationship Id="rId2" Type="http://schemas.openxmlformats.org/officeDocument/2006/relationships/image" Target="../media/image66.png"/><Relationship Id="rId1" Type="http://schemas.openxmlformats.org/officeDocument/2006/relationships/image" Target="../media/image65.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5.xml"/><Relationship Id="rId2" Type="http://schemas.openxmlformats.org/officeDocument/2006/relationships/image" Target="../media/image68.png"/><Relationship Id="rId1"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69.jpe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5.xml"/><Relationship Id="rId2" Type="http://schemas.openxmlformats.org/officeDocument/2006/relationships/image" Target="../media/image71.png"/><Relationship Id="rId1"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5.xml"/><Relationship Id="rId2" Type="http://schemas.openxmlformats.org/officeDocument/2006/relationships/image" Target="../media/image75.png"/><Relationship Id="rId1" Type="http://schemas.openxmlformats.org/officeDocument/2006/relationships/image" Target="../media/image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5.xml"/><Relationship Id="rId2" Type="http://schemas.openxmlformats.org/officeDocument/2006/relationships/image" Target="../media/image77.png"/><Relationship Id="rId1" Type="http://schemas.openxmlformats.org/officeDocument/2006/relationships/image" Target="../media/image76.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5.xml"/><Relationship Id="rId2" Type="http://schemas.openxmlformats.org/officeDocument/2006/relationships/image" Target="../media/image79.png"/><Relationship Id="rId1" Type="http://schemas.openxmlformats.org/officeDocument/2006/relationships/image" Target="../media/image78.png"/></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5.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endParaRPr kumimoji="1" lang="zh-CN" altLang="en-US"/>
          </a:p>
        </p:txBody>
      </p:sp>
      <p:sp>
        <p:nvSpPr>
          <p:cNvPr id="4" name="文本占位符 3"/>
          <p:cNvSpPr>
            <a:spLocks noGrp="1"/>
          </p:cNvSpPr>
          <p:nvPr>
            <p:ph type="body" sz="quarter" idx="15"/>
          </p:nvPr>
        </p:nvSpPr>
        <p:spPr>
          <a:xfrm>
            <a:off x="2444750" y="2515870"/>
            <a:ext cx="15758583" cy="3681730"/>
          </a:xfrm>
        </p:spPr>
        <p:txBody>
          <a:bodyPr/>
          <a:lstStyle/>
          <a:p>
            <a:r>
              <a:rPr kumimoji="1" lang="en-US" altLang="zh-CN"/>
              <a:t>Go</a:t>
            </a:r>
            <a:r>
              <a:rPr kumimoji="1" lang="zh-CN" altLang="en-US"/>
              <a:t>进阶训练营</a:t>
            </a:r>
            <a:endParaRPr kumimoji="1" lang="en-US" altLang="zh-CN"/>
          </a:p>
          <a:p>
            <a:r>
              <a:rPr kumimoji="1" lang="zh-CN" altLang="en-US"/>
              <a:t>第</a:t>
            </a:r>
            <a:r>
              <a:rPr kumimoji="1" lang="en-US" altLang="zh-CN"/>
              <a:t>12-13</a:t>
            </a:r>
            <a:r>
              <a:rPr kumimoji="1" lang="zh-CN" altLang="en-US"/>
              <a:t>课</a:t>
            </a:r>
            <a:endParaRPr kumimoji="1" lang="en-US" altLang="zh-CN"/>
          </a:p>
          <a:p>
            <a:r>
              <a:rPr kumimoji="1" lang="zh-CN" altLang="en-US"/>
              <a:t>Go 语言实践 - Runtime</a:t>
            </a:r>
            <a:endParaRPr kumimoji="1"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GM </a:t>
            </a:r>
            <a:r>
              <a:rPr kumimoji="1" lang="zh-CN" altLang="en-US">
                <a:sym typeface="+mn-ea"/>
              </a:rPr>
              <a:t>调度器</a:t>
            </a:r>
            <a:endParaRPr kumimoji="1" lang="zh-CN" altLang="en-US">
              <a:sym typeface="+mn-ea"/>
            </a:endParaRPr>
          </a:p>
        </p:txBody>
      </p:sp>
      <p:sp>
        <p:nvSpPr>
          <p:cNvPr id="5" name="文本占位符 4"/>
          <p:cNvSpPr>
            <a:spLocks noGrp="1"/>
          </p:cNvSpPr>
          <p:nvPr>
            <p:ph type="body" sz="quarter" idx="11"/>
          </p:nvPr>
        </p:nvSpPr>
        <p:spPr>
          <a:xfrm>
            <a:off x="2462530" y="2890520"/>
            <a:ext cx="9376410" cy="9013825"/>
          </a:xfrm>
        </p:spPr>
        <p:txBody>
          <a:bodyPr anchor="t" anchorCtr="0">
            <a:noAutofit/>
          </a:bodyPr>
          <a:lstStyle/>
          <a:p>
            <a:pPr>
              <a:lnSpc>
                <a:spcPct val="150000"/>
              </a:lnSpc>
              <a:buFont typeface="Arial" panose="020B0604020202090204" pitchFamily="34" charset="0"/>
            </a:pPr>
            <a:r>
              <a:rPr kumimoji="1" lang="en-US" altLang="zh-CN">
                <a:solidFill>
                  <a:schemeClr val="bg1"/>
                </a:solidFill>
              </a:rPr>
              <a:t>Go 1.2</a:t>
            </a:r>
            <a:r>
              <a:rPr kumimoji="1" lang="zh-CN" altLang="en-US">
                <a:solidFill>
                  <a:schemeClr val="bg1"/>
                </a:solidFill>
              </a:rPr>
              <a:t>前的调度器实现，限制了 Go 并发程序的伸缩性，尤其是对那些有高吞吐或并行计算需求的服务程序。</a:t>
            </a:r>
            <a:endParaRPr kumimoji="1" lang="zh-CN" altLang="en-US">
              <a:solidFill>
                <a:schemeClr val="bg1"/>
              </a:solidFill>
            </a:endParaRPr>
          </a:p>
          <a:p>
            <a:pPr>
              <a:lnSpc>
                <a:spcPct val="150000"/>
              </a:lnSpc>
              <a:buFont typeface="Arial" panose="020B0604020202090204" pitchFamily="34" charset="0"/>
            </a:pPr>
            <a:r>
              <a:rPr kumimoji="1" lang="zh-CN" altLang="en-US" sz="3600" i="1">
                <a:solidFill>
                  <a:schemeClr val="accent1"/>
                </a:solidFill>
              </a:rPr>
              <a:t>在这个调度器中，每个 goroutine 对应于runtime 中的一个抽象结构：G，而 </a:t>
            </a:r>
            <a:r>
              <a:rPr kumimoji="1" lang="en-US" altLang="zh-CN" sz="3600" i="1">
                <a:solidFill>
                  <a:schemeClr val="accent1"/>
                </a:solidFill>
              </a:rPr>
              <a:t>OS </a:t>
            </a:r>
            <a:r>
              <a:rPr kumimoji="1" lang="zh-CN" altLang="en-US" sz="3600" i="1">
                <a:solidFill>
                  <a:schemeClr val="accent1"/>
                </a:solidFill>
              </a:rPr>
              <a:t>thread 作为“物理 CPU”的存在而被抽象为一个结构：M(machine)。</a:t>
            </a:r>
            <a:endParaRPr kumimoji="1" lang="zh-CN" altLang="en-US" sz="3600" i="1">
              <a:solidFill>
                <a:schemeClr val="accent1"/>
              </a:solidFill>
            </a:endParaRPr>
          </a:p>
        </p:txBody>
      </p:sp>
      <p:pic>
        <p:nvPicPr>
          <p:cNvPr id="9" name="图片 8"/>
          <p:cNvPicPr>
            <a:picLocks noChangeAspect="1"/>
          </p:cNvPicPr>
          <p:nvPr>
            <p:custDataLst>
              <p:tags r:id="rId1"/>
            </p:custDataLst>
          </p:nvPr>
        </p:nvPicPr>
        <p:blipFill>
          <a:blip r:embed="rId2"/>
          <a:stretch>
            <a:fillRect/>
          </a:stretch>
        </p:blipFill>
        <p:spPr>
          <a:xfrm>
            <a:off x="12503150" y="2890520"/>
            <a:ext cx="10958195" cy="900684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 </a:t>
            </a:r>
            <a:r>
              <a:rPr kumimoji="1" lang="zh-CN" altLang="en-US"/>
              <a:t>调度模型的问题</a:t>
            </a:r>
            <a:endParaRPr kumimoji="1" lang="zh-CN" altLang="en-US"/>
          </a:p>
        </p:txBody>
      </p:sp>
      <p:sp>
        <p:nvSpPr>
          <p:cNvPr id="7" name="文本占位符 6"/>
          <p:cNvSpPr>
            <a:spLocks noGrp="1"/>
          </p:cNvSpPr>
          <p:nvPr>
            <p:ph type="body" sz="quarter" idx="11"/>
          </p:nvPr>
        </p:nvSpPr>
        <p:spPr>
          <a:xfrm>
            <a:off x="2462530" y="2890520"/>
            <a:ext cx="19457670" cy="10034270"/>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单一全局互斥锁(Sched.Lock)和集中状态存储</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lang="zh-CN" altLang="en-US" sz="3600" i="1">
                <a:solidFill>
                  <a:schemeClr val="accent1"/>
                </a:solidFill>
                <a:sym typeface="+mn-ea"/>
              </a:rPr>
              <a:t>导致所有 goroutine 相关操作，比如：创建、重新调度等都要上锁。</a:t>
            </a:r>
            <a:endParaRPr kumimoji="1" lang="zh-CN" altLang="en-US" sz="3600" i="1">
              <a:solidFill>
                <a:schemeClr val="accent1">
                  <a:lumMod val="40000"/>
                  <a:lumOff val="60000"/>
                </a:schemeClr>
              </a:solidFill>
              <a:sym typeface="+mn-ea"/>
            </a:endParaRPr>
          </a:p>
          <a:p>
            <a:pPr marL="571500" indent="-571500">
              <a:lnSpc>
                <a:spcPct val="150000"/>
              </a:lnSpc>
              <a:buFont typeface="Arial" panose="020B0604020202090204" pitchFamily="34" charset="0"/>
              <a:buChar char="•"/>
            </a:pPr>
            <a:r>
              <a:rPr kumimoji="1" lang="en-US" altLang="zh-CN">
                <a:solidFill>
                  <a:schemeClr val="bg1"/>
                </a:solidFill>
                <a:sym typeface="+mn-ea"/>
              </a:rPr>
              <a:t>G</a:t>
            </a:r>
            <a:r>
              <a:rPr kumimoji="1" lang="zh-CN" altLang="en-US">
                <a:solidFill>
                  <a:schemeClr val="bg1"/>
                </a:solidFill>
                <a:sym typeface="+mn-ea"/>
              </a:rPr>
              <a:t>oroutine 传递问题</a:t>
            </a:r>
            <a:endParaRPr kumimoji="1" lang="zh-CN" altLang="en-US">
              <a:solidFill>
                <a:schemeClr val="bg1"/>
              </a:solidFill>
              <a:sym typeface="+mn-ea"/>
            </a:endParaRPr>
          </a:p>
          <a:p>
            <a:pPr>
              <a:lnSpc>
                <a:spcPct val="150000"/>
              </a:lnSpc>
              <a:buFont typeface="Arial" panose="020B0604020202090204" pitchFamily="34" charset="0"/>
            </a:pPr>
            <a:r>
              <a:rPr kumimoji="1" lang="zh-CN" altLang="en-US">
                <a:solidFill>
                  <a:schemeClr val="accent1"/>
                </a:solidFill>
                <a:sym typeface="+mn-ea"/>
              </a:rPr>
              <a:t>    </a:t>
            </a:r>
            <a:r>
              <a:rPr kumimoji="1" lang="zh-CN" altLang="en-US" sz="3600" i="1">
                <a:solidFill>
                  <a:schemeClr val="accent1"/>
                </a:solidFill>
                <a:sym typeface="+mn-ea"/>
              </a:rPr>
              <a:t>M 经常在 M 之间传递”可运行”的 goroutine，这导致调度延迟增大以及额外的性能损耗。</a:t>
            </a:r>
            <a:endParaRPr kumimoji="1" lang="zh-CN" altLang="en-US">
              <a:solidFill>
                <a:schemeClr val="bg1"/>
              </a:solidFill>
              <a:sym typeface="+mn-ea"/>
            </a:endParaRPr>
          </a:p>
          <a:p>
            <a:pPr marL="742950" indent="-742950" algn="l">
              <a:lnSpc>
                <a:spcPct val="150000"/>
              </a:lnSpc>
              <a:buFont typeface="Arial" panose="020B0604020202090204" pitchFamily="34" charset="0"/>
              <a:buChar char="•"/>
            </a:pPr>
            <a:r>
              <a:rPr kumimoji="1" lang="en-US" altLang="zh-CN">
                <a:solidFill>
                  <a:schemeClr val="bg1"/>
                </a:solidFill>
                <a:cs typeface="Helvetica" pitchFamily="2" charset="0"/>
                <a:sym typeface="+mn-ea"/>
              </a:rPr>
              <a:t>Per-M </a:t>
            </a:r>
            <a:r>
              <a:rPr kumimoji="1" lang="zh-CN" altLang="en-US">
                <a:solidFill>
                  <a:schemeClr val="bg1"/>
                </a:solidFill>
                <a:cs typeface="Helvetica" pitchFamily="2" charset="0"/>
                <a:sym typeface="+mn-ea"/>
              </a:rPr>
              <a:t>持有内存缓存</a:t>
            </a:r>
            <a:r>
              <a:rPr kumimoji="1" lang="en-US" altLang="zh-CN">
                <a:solidFill>
                  <a:schemeClr val="bg1"/>
                </a:solidFill>
                <a:cs typeface="Helvetica" pitchFamily="2" charset="0"/>
                <a:sym typeface="+mn-ea"/>
              </a:rPr>
              <a:t> (M.mcache)</a:t>
            </a:r>
            <a:endParaRPr kumimoji="1" lang="en-US" altLang="zh-CN">
              <a:solidFill>
                <a:schemeClr val="bg1"/>
              </a:solidFill>
              <a:cs typeface="Helvetica" pitchFamily="2" charset="0"/>
              <a:sym typeface="+mn-ea"/>
            </a:endParaRPr>
          </a:p>
          <a:p>
            <a:pPr algn="l">
              <a:lnSpc>
                <a:spcPct val="150000"/>
              </a:lnSpc>
              <a:buFont typeface="Arial" panose="020B0604020202090204" pitchFamily="34" charset="0"/>
            </a:pPr>
            <a:r>
              <a:rPr kumimoji="1" lang="zh-CN" altLang="en-US" i="1">
                <a:solidFill>
                  <a:schemeClr val="accent1"/>
                </a:solidFill>
                <a:sym typeface="+mn-ea"/>
              </a:rPr>
              <a:t>    类似 </a:t>
            </a:r>
            <a:r>
              <a:rPr kumimoji="1" lang="en-US" altLang="zh-CN" i="1">
                <a:solidFill>
                  <a:schemeClr val="accent2"/>
                </a:solidFill>
                <a:sym typeface="+mn-ea"/>
              </a:rPr>
              <a:t>TCMalloc </a:t>
            </a:r>
            <a:r>
              <a:rPr kumimoji="1" lang="zh-CN" altLang="en-US" i="1">
                <a:solidFill>
                  <a:schemeClr val="accent1"/>
                </a:solidFill>
                <a:sym typeface="+mn-ea"/>
              </a:rPr>
              <a:t>的结构，每个</a:t>
            </a:r>
            <a:r>
              <a:rPr kumimoji="1" lang="en-US" altLang="zh-CN" i="1">
                <a:solidFill>
                  <a:schemeClr val="accent1"/>
                </a:solidFill>
                <a:sym typeface="+mn-ea"/>
              </a:rPr>
              <a:t>M</a:t>
            </a:r>
            <a:r>
              <a:rPr kumimoji="1" lang="zh-CN" altLang="en-US" i="1">
                <a:solidFill>
                  <a:schemeClr val="accent1"/>
                </a:solidFill>
                <a:sym typeface="+mn-ea"/>
              </a:rPr>
              <a:t>持有 </a:t>
            </a:r>
            <a:r>
              <a:rPr kumimoji="1" lang="en-US" altLang="zh-CN" i="1">
                <a:solidFill>
                  <a:schemeClr val="accent1"/>
                </a:solidFill>
                <a:sym typeface="+mn-ea"/>
              </a:rPr>
              <a:t>mcache </a:t>
            </a:r>
            <a:r>
              <a:rPr kumimoji="1" lang="zh-CN" altLang="en-US" i="1">
                <a:solidFill>
                  <a:schemeClr val="accent1"/>
                </a:solidFill>
                <a:sym typeface="+mn-ea"/>
              </a:rPr>
              <a:t>和 </a:t>
            </a:r>
            <a:r>
              <a:rPr kumimoji="1" lang="en-US" altLang="zh-CN" i="1">
                <a:solidFill>
                  <a:schemeClr val="accent1"/>
                </a:solidFill>
                <a:sym typeface="+mn-ea"/>
              </a:rPr>
              <a:t>stack alloc</a:t>
            </a:r>
            <a:r>
              <a:rPr kumimoji="1" lang="zh-CN" altLang="en-US" i="1">
                <a:solidFill>
                  <a:schemeClr val="accent1"/>
                </a:solidFill>
                <a:sym typeface="+mn-ea"/>
              </a:rPr>
              <a:t>，然而只有在 </a:t>
            </a:r>
            <a:r>
              <a:rPr kumimoji="1" lang="en-US" altLang="zh-CN" i="1">
                <a:solidFill>
                  <a:schemeClr val="accent1"/>
                </a:solidFill>
                <a:sym typeface="+mn-ea"/>
              </a:rPr>
              <a:t>M </a:t>
            </a:r>
            <a:r>
              <a:rPr kumimoji="1" lang="zh-CN" altLang="en-US" i="1">
                <a:solidFill>
                  <a:schemeClr val="accent1"/>
                </a:solidFill>
                <a:sym typeface="+mn-ea"/>
              </a:rPr>
              <a:t>运行 </a:t>
            </a:r>
            <a:r>
              <a:rPr kumimoji="1" lang="en-US" altLang="zh-CN" i="1">
                <a:solidFill>
                  <a:schemeClr val="accent1"/>
                </a:solidFill>
                <a:sym typeface="+mn-ea"/>
              </a:rPr>
              <a:t>Go</a:t>
            </a:r>
            <a:r>
              <a:rPr kumimoji="1" lang="zh-CN" altLang="en-US" i="1">
                <a:solidFill>
                  <a:schemeClr val="accent1"/>
                </a:solidFill>
                <a:sym typeface="+mn-ea"/>
              </a:rPr>
              <a:t>代码时才需要使用 </a:t>
            </a:r>
            <a:r>
              <a:rPr kumimoji="1" lang="en-US" altLang="zh-CN" i="1">
                <a:solidFill>
                  <a:schemeClr val="accent1"/>
                </a:solidFill>
                <a:sym typeface="+mn-ea"/>
              </a:rPr>
              <a:t>cache</a:t>
            </a:r>
            <a:r>
              <a:rPr kumimoji="1" lang="zh-CN" altLang="en-US" i="1">
                <a:solidFill>
                  <a:schemeClr val="accent1"/>
                </a:solidFill>
                <a:sym typeface="+mn-ea"/>
              </a:rPr>
              <a:t>(每个 </a:t>
            </a:r>
            <a:r>
              <a:rPr kumimoji="1" lang="en-US" altLang="zh-CN" i="1">
                <a:solidFill>
                  <a:schemeClr val="accent1"/>
                </a:solidFill>
                <a:sym typeface="+mn-ea"/>
              </a:rPr>
              <a:t>mcache </a:t>
            </a:r>
            <a:r>
              <a:rPr kumimoji="1" lang="zh-CN" altLang="en-US" i="1">
                <a:solidFill>
                  <a:schemeClr val="accent1"/>
                </a:solidFill>
                <a:sym typeface="+mn-ea"/>
              </a:rPr>
              <a:t>可以高达</a:t>
            </a:r>
            <a:r>
              <a:rPr kumimoji="1" lang="en-US" altLang="zh-CN" i="1">
                <a:solidFill>
                  <a:schemeClr val="accent1"/>
                </a:solidFill>
                <a:sym typeface="+mn-ea"/>
              </a:rPr>
              <a:t>2mb</a:t>
            </a:r>
            <a:r>
              <a:rPr kumimoji="1" lang="zh-CN" altLang="en-US" i="1">
                <a:solidFill>
                  <a:schemeClr val="accent1"/>
                </a:solidFill>
                <a:sym typeface="+mn-ea"/>
              </a:rPr>
              <a:t>)，当 </a:t>
            </a:r>
            <a:r>
              <a:rPr kumimoji="1" lang="en-US" altLang="zh-CN" i="1">
                <a:solidFill>
                  <a:schemeClr val="accent1"/>
                </a:solidFill>
                <a:sym typeface="+mn-ea"/>
              </a:rPr>
              <a:t>M </a:t>
            </a:r>
            <a:r>
              <a:rPr kumimoji="1" lang="zh-CN" altLang="en-US" i="1">
                <a:solidFill>
                  <a:schemeClr val="accent1"/>
                </a:solidFill>
                <a:sym typeface="+mn-ea"/>
              </a:rPr>
              <a:t>在处于 </a:t>
            </a:r>
            <a:r>
              <a:rPr kumimoji="1" lang="en-US" altLang="zh-CN" i="1">
                <a:solidFill>
                  <a:schemeClr val="accent1"/>
                </a:solidFill>
                <a:sym typeface="+mn-ea"/>
              </a:rPr>
              <a:t>syscall </a:t>
            </a:r>
            <a:r>
              <a:rPr kumimoji="1" lang="zh-CN" altLang="en-US" i="1">
                <a:solidFill>
                  <a:schemeClr val="accent1"/>
                </a:solidFill>
                <a:sym typeface="+mn-ea"/>
              </a:rPr>
              <a:t>时并不需要。运行 </a:t>
            </a:r>
            <a:r>
              <a:rPr kumimoji="1" lang="en-US" altLang="zh-CN" i="1">
                <a:solidFill>
                  <a:schemeClr val="accent1"/>
                </a:solidFill>
                <a:sym typeface="+mn-ea"/>
              </a:rPr>
              <a:t>Go </a:t>
            </a:r>
            <a:r>
              <a:rPr kumimoji="1" lang="zh-CN" altLang="en-US" i="1">
                <a:solidFill>
                  <a:schemeClr val="accent1"/>
                </a:solidFill>
                <a:sym typeface="+mn-ea"/>
              </a:rPr>
              <a:t>代码和阻塞在 </a:t>
            </a:r>
            <a:r>
              <a:rPr kumimoji="1" lang="en-US" altLang="zh-CN" i="1">
                <a:solidFill>
                  <a:schemeClr val="accent1"/>
                </a:solidFill>
                <a:sym typeface="+mn-ea"/>
              </a:rPr>
              <a:t>syscall </a:t>
            </a:r>
            <a:r>
              <a:rPr kumimoji="1" lang="zh-CN" altLang="en-US" i="1">
                <a:solidFill>
                  <a:schemeClr val="accent1"/>
                </a:solidFill>
                <a:sym typeface="+mn-ea"/>
              </a:rPr>
              <a:t>的 </a:t>
            </a:r>
            <a:r>
              <a:rPr kumimoji="1" lang="en-US" altLang="zh-CN" i="1">
                <a:solidFill>
                  <a:schemeClr val="accent1"/>
                </a:solidFill>
                <a:sym typeface="+mn-ea"/>
              </a:rPr>
              <a:t>M </a:t>
            </a:r>
            <a:r>
              <a:rPr kumimoji="1" lang="zh-CN" altLang="en-US" i="1">
                <a:solidFill>
                  <a:schemeClr val="accent1"/>
                </a:solidFill>
                <a:sym typeface="+mn-ea"/>
              </a:rPr>
              <a:t>的比例高达</a:t>
            </a:r>
            <a:r>
              <a:rPr kumimoji="1" lang="en-US" altLang="zh-CN" i="1">
                <a:solidFill>
                  <a:schemeClr val="accent1"/>
                </a:solidFill>
                <a:sym typeface="+mn-ea"/>
              </a:rPr>
              <a:t>1:100</a:t>
            </a:r>
            <a:r>
              <a:rPr kumimoji="1" lang="zh-CN" altLang="en-US" i="1">
                <a:solidFill>
                  <a:schemeClr val="accent1"/>
                </a:solidFill>
                <a:sym typeface="+mn-ea"/>
              </a:rPr>
              <a:t>，造成了很大的浪费。同时内存亲和性也较差(</a:t>
            </a:r>
            <a:r>
              <a:rPr kumimoji="1" lang="en-US" altLang="zh-CN" i="1">
                <a:solidFill>
                  <a:schemeClr val="accent1"/>
                </a:solidFill>
                <a:sym typeface="+mn-ea"/>
              </a:rPr>
              <a:t>proc a new proc b)</a:t>
            </a:r>
            <a:r>
              <a:rPr kumimoji="1" lang="zh-CN" altLang="en-US" i="1">
                <a:solidFill>
                  <a:schemeClr val="accent1"/>
                </a:solidFill>
                <a:sym typeface="+mn-ea"/>
              </a:rPr>
              <a:t>。</a:t>
            </a:r>
            <a:endParaRPr kumimoji="1" lang="zh-CN" altLang="en-US" i="1">
              <a:solidFill>
                <a:schemeClr val="accent1"/>
              </a:solidFill>
              <a:sym typeface="+mn-e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 </a:t>
            </a:r>
            <a:r>
              <a:rPr kumimoji="1" lang="zh-CN" altLang="en-US"/>
              <a:t>调度模型的问题</a:t>
            </a:r>
            <a:endParaRPr kumimoji="1" lang="zh-CN" altLang="en-US"/>
          </a:p>
        </p:txBody>
      </p:sp>
      <p:sp>
        <p:nvSpPr>
          <p:cNvPr id="7" name="文本占位符 6"/>
          <p:cNvSpPr>
            <a:spLocks noGrp="1"/>
          </p:cNvSpPr>
          <p:nvPr>
            <p:ph type="body" sz="quarter" idx="11"/>
          </p:nvPr>
        </p:nvSpPr>
        <p:spPr>
          <a:xfrm>
            <a:off x="2462400" y="2890384"/>
            <a:ext cx="19458000" cy="9013825"/>
          </a:xfrm>
        </p:spPr>
        <p:txBody>
          <a:bodyPr anchor="t" anchorCtr="0">
            <a:noAutofit/>
          </a:bodyPr>
          <a:lstStyle/>
          <a:p>
            <a:pPr marL="571500" indent="-571500">
              <a:lnSpc>
                <a:spcPct val="150000"/>
              </a:lnSpc>
              <a:buFont typeface="Arial" panose="020B0604020202090204" pitchFamily="34" charset="0"/>
              <a:buChar char="•"/>
            </a:pPr>
            <a:r>
              <a:rPr kumimoji="1" lang="zh-CN" altLang="en-US">
                <a:solidFill>
                  <a:schemeClr val="bg1"/>
                </a:solidFill>
              </a:rPr>
              <a:t>严重的线程阻塞/解锁</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accent1"/>
                </a:solidFill>
              </a:rPr>
              <a:t>    </a:t>
            </a:r>
            <a:r>
              <a:rPr kumimoji="1" lang="en-US" altLang="zh-CN" sz="3600" i="1">
                <a:solidFill>
                  <a:schemeClr val="accent1"/>
                </a:solidFill>
                <a:sym typeface="+mn-ea"/>
              </a:rPr>
              <a:t>在系统调用的情况下，工作线程经常被阻塞和取消阻塞</a:t>
            </a:r>
            <a:r>
              <a:rPr kumimoji="1" lang="zh-CN" altLang="en-US" sz="3600" i="1">
                <a:solidFill>
                  <a:schemeClr val="accent1"/>
                </a:solidFill>
                <a:sym typeface="+mn-ea"/>
              </a:rPr>
              <a:t>，</a:t>
            </a:r>
            <a:r>
              <a:rPr kumimoji="1" lang="en-US" altLang="zh-CN" sz="3600" i="1">
                <a:solidFill>
                  <a:schemeClr val="accent1"/>
                </a:solidFill>
                <a:sym typeface="+mn-ea"/>
              </a:rPr>
              <a:t>这增加了很多开销</a:t>
            </a:r>
            <a:r>
              <a:rPr kumimoji="1" lang="zh-CN" altLang="en-US" sz="3600" i="1">
                <a:solidFill>
                  <a:schemeClr val="accent1"/>
                </a:solidFill>
                <a:sym typeface="+mn-ea"/>
              </a:rPr>
              <a:t>。</a:t>
            </a:r>
            <a:r>
              <a:rPr kumimoji="1" lang="en-US" altLang="zh-CN">
                <a:solidFill>
                  <a:schemeClr val="accent1">
                    <a:lumMod val="40000"/>
                    <a:lumOff val="60000"/>
                  </a:schemeClr>
                </a:solidFill>
                <a:cs typeface="Helvetica" pitchFamily="2" charset="0"/>
                <a:sym typeface="+mn-ea"/>
              </a:rPr>
              <a:t> </a:t>
            </a:r>
            <a:endParaRPr kumimoji="1" lang="en-US" altLang="zh-CN">
              <a:solidFill>
                <a:schemeClr val="accent1">
                  <a:lumMod val="40000"/>
                  <a:lumOff val="60000"/>
                </a:schemeClr>
              </a:solidFill>
              <a:cs typeface="Helvetica" pitchFamily="2" charset="0"/>
              <a:sym typeface="+mn-ea"/>
            </a:endParaRPr>
          </a:p>
          <a:p>
            <a:pPr algn="r">
              <a:lnSpc>
                <a:spcPct val="150000"/>
              </a:lnSpc>
              <a:buFont typeface="Arial" panose="020B0604020202090204" pitchFamily="34" charset="0"/>
            </a:pPr>
            <a:r>
              <a:rPr kumimoji="1" lang="en-US" altLang="zh-CN">
                <a:solidFill>
                  <a:schemeClr val="bg1"/>
                </a:solidFill>
                <a:cs typeface="Helvetica" pitchFamily="2" charset="0"/>
                <a:sym typeface="+mn-ea"/>
              </a:rPr>
              <a:t>by </a:t>
            </a:r>
            <a:r>
              <a:rPr kumimoji="1" lang="zh-CN" altLang="en-US">
                <a:solidFill>
                  <a:schemeClr val="bg1"/>
                </a:solidFill>
                <a:cs typeface="Helvetica" pitchFamily="2" charset="0"/>
                <a:sym typeface="+mn-ea"/>
              </a:rPr>
              <a:t>Dmitry Vyukov</a:t>
            </a:r>
            <a:r>
              <a:rPr kumimoji="1" lang="zh-CN" altLang="en-US">
                <a:solidFill>
                  <a:schemeClr val="accent1">
                    <a:lumMod val="40000"/>
                    <a:lumOff val="60000"/>
                  </a:schemeClr>
                </a:solidFill>
                <a:cs typeface="Helvetica" pitchFamily="2" charset="0"/>
                <a:sym typeface="+mn-ea"/>
              </a:rPr>
              <a:t> “</a:t>
            </a:r>
            <a:r>
              <a:rPr kumimoji="1" lang="zh-CN" altLang="en-US" i="1" u="sng">
                <a:solidFill>
                  <a:schemeClr val="accent1">
                    <a:lumMod val="40000"/>
                    <a:lumOff val="60000"/>
                  </a:schemeClr>
                </a:solidFill>
                <a:latin typeface="Helvetica Oblique" charset="0"/>
                <a:cs typeface="Helvetica Oblique" charset="0"/>
                <a:sym typeface="+mn-ea"/>
                <a:hlinkClick r:id="rId1" action="ppaction://hlinkfile"/>
              </a:rPr>
              <a:t>Scalable Go Scheduler Design Doc</a:t>
            </a:r>
            <a:r>
              <a:rPr kumimoji="1" lang="zh-CN" altLang="en-US">
                <a:solidFill>
                  <a:schemeClr val="accent1">
                    <a:lumMod val="40000"/>
                    <a:lumOff val="60000"/>
                  </a:schemeClr>
                </a:solidFill>
                <a:latin typeface="Helvetica Oblique" charset="0"/>
                <a:cs typeface="Helvetica Oblique" charset="0"/>
                <a:sym typeface="+mn-ea"/>
              </a:rPr>
              <a:t>”</a:t>
            </a:r>
            <a:endParaRPr kumimoji="1" lang="en-US" altLang="zh-CN">
              <a:solidFill>
                <a:schemeClr val="bg1"/>
              </a:solid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GMP </a:t>
            </a:r>
            <a:r>
              <a:rPr kumimoji="1" lang="zh-CN" altLang="en-US"/>
              <a:t>概念</a:t>
            </a:r>
            <a:endParaRPr kumimoji="1" lang="zh-CN" altLang="en-US"/>
          </a:p>
        </p:txBody>
      </p:sp>
      <p:sp>
        <p:nvSpPr>
          <p:cNvPr id="7" name="文本占位符 6"/>
          <p:cNvSpPr>
            <a:spLocks noGrp="1"/>
          </p:cNvSpPr>
          <p:nvPr>
            <p:ph type="body" sz="quarter" idx="11"/>
          </p:nvPr>
        </p:nvSpPr>
        <p:spPr>
          <a:xfrm>
            <a:off x="2462530" y="2890520"/>
            <a:ext cx="19457670" cy="10598785"/>
          </a:xfrm>
        </p:spPr>
        <p:txBody>
          <a:bodyPr anchor="t" anchorCtr="0">
            <a:noAutofit/>
          </a:bodyPr>
          <a:lstStyle/>
          <a:p>
            <a:pPr marL="571500" indent="-571500">
              <a:lnSpc>
                <a:spcPct val="150000"/>
              </a:lnSpc>
              <a:buFont typeface="Arial" panose="020B0604020202090204" pitchFamily="34" charset="0"/>
              <a:buChar char="•"/>
            </a:pPr>
            <a:r>
              <a:rPr kumimoji="1" lang="en-US" altLang="zh-CN" i="1">
                <a:solidFill>
                  <a:schemeClr val="bg1"/>
                </a:solidFill>
              </a:rPr>
              <a:t>P</a:t>
            </a:r>
            <a:endParaRPr kumimoji="1" lang="en-US" altLang="zh-CN" i="1">
              <a:solidFill>
                <a:schemeClr val="bg1"/>
              </a:solidFill>
            </a:endParaRPr>
          </a:p>
          <a:p>
            <a:pPr>
              <a:lnSpc>
                <a:spcPct val="150000"/>
              </a:lnSpc>
              <a:buFont typeface="Arial" panose="020B0604020202090204" pitchFamily="34" charset="0"/>
            </a:pPr>
            <a:r>
              <a:rPr kumimoji="1" lang="zh-CN" altLang="en-US">
                <a:solidFill>
                  <a:schemeClr val="bg1"/>
                </a:solidFill>
              </a:rPr>
              <a:t>    </a:t>
            </a:r>
            <a:r>
              <a:rPr kumimoji="1" lang="en-US" altLang="zh-CN">
                <a:solidFill>
                  <a:schemeClr val="bg1"/>
                </a:solidFill>
              </a:rPr>
              <a:t>“P</a:t>
            </a:r>
            <a:r>
              <a:rPr kumimoji="1" lang="zh-CN" altLang="en-US">
                <a:solidFill>
                  <a:schemeClr val="bg1"/>
                </a:solidFill>
              </a:rPr>
              <a:t>rocessor</a:t>
            </a:r>
            <a:r>
              <a:rPr kumimoji="1" lang="en-US" altLang="zh-CN">
                <a:solidFill>
                  <a:schemeClr val="bg1"/>
                </a:solidFill>
              </a:rPr>
              <a:t>”是一个抽象的概念</a:t>
            </a:r>
            <a:r>
              <a:rPr kumimoji="1" lang="zh-CN" altLang="en-US">
                <a:solidFill>
                  <a:schemeClr val="bg1"/>
                </a:solidFill>
              </a:rPr>
              <a:t>，并不是真正的物理 CPU。</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1"/>
                </a:solidFill>
              </a:rPr>
              <a:t>    它代表了 M 所需的上下文环境，也是处理用户级代码逻辑的处理器。它负责衔接 M 和 G 的调度上下文，将等待执行的 G 与 M 对接。当 P 有任务时需要创建或者唤醒一个 </a:t>
            </a:r>
            <a:r>
              <a:rPr kumimoji="1" lang="en-US" altLang="zh-CN" sz="3600" i="1">
                <a:solidFill>
                  <a:schemeClr val="accent1"/>
                </a:solidFill>
              </a:rPr>
              <a:t>M </a:t>
            </a:r>
            <a:r>
              <a:rPr kumimoji="1" lang="zh-CN" altLang="en-US" sz="3600" i="1">
                <a:solidFill>
                  <a:schemeClr val="accent1"/>
                </a:solidFill>
              </a:rPr>
              <a:t>来执行它队列里的任务。所以 P/M 需要进行绑定，构成一个执行单元。</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P 决定了并行任务的数量，可通过 </a:t>
            </a:r>
            <a:r>
              <a:rPr kumimoji="1" lang="en-US" altLang="zh-CN" sz="3600" i="1">
                <a:solidFill>
                  <a:schemeClr val="accent1"/>
                </a:solidFill>
              </a:rPr>
              <a:t>runtime.</a:t>
            </a:r>
            <a:r>
              <a:rPr kumimoji="1" lang="zh-CN" altLang="en-US" sz="3600" i="1">
                <a:solidFill>
                  <a:schemeClr val="accent1"/>
                </a:solidFill>
              </a:rPr>
              <a:t>GOMAXPROCS 来设定。在 Go1.5 之后GOMAXPROCS 被默认设置可用的核数，而之前则默认为1。</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en-US" altLang="zh-CN" sz="3600" i="1">
                <a:solidFill>
                  <a:schemeClr val="accent1">
                    <a:lumMod val="40000"/>
                    <a:lumOff val="60000"/>
                  </a:schemeClr>
                </a:solidFill>
              </a:rPr>
              <a:t>Tips: </a:t>
            </a:r>
            <a:r>
              <a:rPr kumimoji="1" lang="zh-CN" altLang="en-US" sz="3600" i="1">
                <a:solidFill>
                  <a:schemeClr val="accent5"/>
                </a:solidFill>
              </a:rPr>
              <a:t>https://github.com/uber-go/automaxprocs</a:t>
            </a:r>
            <a:endParaRPr kumimoji="1" lang="zh-CN" altLang="en-US" sz="3600" i="1">
              <a:solidFill>
                <a:schemeClr val="accent5"/>
              </a:solidFill>
            </a:endParaRPr>
          </a:p>
          <a:p>
            <a:pPr>
              <a:lnSpc>
                <a:spcPct val="150000"/>
              </a:lnSpc>
              <a:buFont typeface="Arial" panose="020B0604020202090204" pitchFamily="34" charset="0"/>
            </a:pPr>
            <a:r>
              <a:rPr kumimoji="1" lang="zh-CN" altLang="en-US" sz="3600" i="1">
                <a:solidFill>
                  <a:schemeClr val="accent2">
                    <a:lumMod val="60000"/>
                    <a:lumOff val="40000"/>
                  </a:schemeClr>
                </a:solidFill>
              </a:rPr>
              <a:t>Automatically set GOMAXPROCS to match Linux container CPU quota.</a:t>
            </a:r>
            <a:endParaRPr kumimoji="1" lang="zh-CN" altLang="en-US" sz="3600" i="1">
              <a:solidFill>
                <a:schemeClr val="accent2">
                  <a:lumMod val="60000"/>
                  <a:lumOff val="40000"/>
                </a:schemeClr>
              </a:solidFill>
            </a:endParaRPr>
          </a:p>
          <a:p>
            <a:pPr>
              <a:lnSpc>
                <a:spcPct val="150000"/>
              </a:lnSpc>
              <a:buFont typeface="Arial" panose="020B0604020202090204" pitchFamily="34" charset="0"/>
            </a:pPr>
            <a:r>
              <a:rPr kumimoji="1" lang="en-US" altLang="zh-CN" sz="3600" i="1">
                <a:solidFill>
                  <a:schemeClr val="accent2">
                    <a:lumMod val="60000"/>
                    <a:lumOff val="40000"/>
                  </a:schemeClr>
                </a:solidFill>
              </a:rPr>
              <a:t>mcache, timer, g, g0, etc...</a:t>
            </a:r>
            <a:endParaRPr kumimoji="1" lang="en-US" altLang="zh-CN" sz="3600" i="1">
              <a:solidFill>
                <a:schemeClr val="accent2">
                  <a:lumMod val="60000"/>
                  <a:lumOff val="40000"/>
                </a:schemeClr>
              </a:solidFill>
            </a:endParaRPr>
          </a:p>
        </p:txBody>
      </p:sp>
      <p:pic>
        <p:nvPicPr>
          <p:cNvPr id="4" name="图片 3"/>
          <p:cNvPicPr>
            <a:picLocks noChangeAspect="1"/>
          </p:cNvPicPr>
          <p:nvPr/>
        </p:nvPicPr>
        <p:blipFill>
          <a:blip r:embed="rId1"/>
          <a:stretch>
            <a:fillRect/>
          </a:stretch>
        </p:blipFill>
        <p:spPr>
          <a:xfrm>
            <a:off x="3837305" y="2837180"/>
            <a:ext cx="1328420" cy="131508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GMP </a:t>
            </a:r>
            <a:r>
              <a:rPr kumimoji="1" lang="zh-CN" altLang="en-US">
                <a:sym typeface="+mn-ea"/>
              </a:rPr>
              <a:t>调度器</a:t>
            </a:r>
            <a:endParaRPr kumimoji="1" lang="zh-CN" altLang="en-US">
              <a:sym typeface="+mn-ea"/>
            </a:endParaRPr>
          </a:p>
        </p:txBody>
      </p:sp>
      <p:sp>
        <p:nvSpPr>
          <p:cNvPr id="5" name="文本占位符 4"/>
          <p:cNvSpPr>
            <a:spLocks noGrp="1"/>
          </p:cNvSpPr>
          <p:nvPr>
            <p:ph type="body" sz="quarter" idx="11"/>
          </p:nvPr>
        </p:nvSpPr>
        <p:spPr>
          <a:xfrm>
            <a:off x="2462530" y="2890520"/>
            <a:ext cx="9376410" cy="9013825"/>
          </a:xfrm>
        </p:spPr>
        <p:txBody>
          <a:bodyPr anchor="t" anchorCtr="0">
            <a:noAutofit/>
          </a:bodyPr>
          <a:lstStyle/>
          <a:p>
            <a:pPr>
              <a:lnSpc>
                <a:spcPct val="150000"/>
              </a:lnSpc>
              <a:buFont typeface="Arial" panose="020B0604020202090204" pitchFamily="34" charset="0"/>
            </a:pPr>
            <a:r>
              <a:rPr kumimoji="1" lang="zh-CN" altLang="en-US">
                <a:solidFill>
                  <a:schemeClr val="bg1"/>
                </a:solidFill>
              </a:rPr>
              <a:t>引入了 </a:t>
            </a:r>
            <a:r>
              <a:rPr kumimoji="1" lang="en-US" altLang="zh-CN">
                <a:solidFill>
                  <a:schemeClr val="bg1"/>
                </a:solidFill>
              </a:rPr>
              <a:t>local queue</a:t>
            </a:r>
            <a:r>
              <a:rPr kumimoji="1" lang="zh-CN" altLang="en-US">
                <a:solidFill>
                  <a:schemeClr val="bg1"/>
                </a:solidFill>
              </a:rPr>
              <a:t>，</a:t>
            </a:r>
            <a:r>
              <a:rPr kumimoji="1">
                <a:solidFill>
                  <a:schemeClr val="bg1"/>
                </a:solidFill>
              </a:rPr>
              <a:t>因为 Processor 的存在</a:t>
            </a:r>
            <a:r>
              <a:rPr kumimoji="1" lang="en-US">
                <a:solidFill>
                  <a:schemeClr val="bg1"/>
                </a:solidFill>
              </a:rPr>
              <a:t>，</a:t>
            </a:r>
            <a:r>
              <a:rPr kumimoji="1">
                <a:solidFill>
                  <a:schemeClr val="bg1"/>
                </a:solidFill>
              </a:rPr>
              <a:t>runtime 并不需要做一个集中式的 Goroutine 调度，每一个 Machine 都会在 </a:t>
            </a:r>
            <a:r>
              <a:rPr kumimoji="1" lang="en-US">
                <a:solidFill>
                  <a:schemeClr val="bg1"/>
                </a:solidFill>
              </a:rPr>
              <a:t>P's local queue</a:t>
            </a:r>
            <a:r>
              <a:rPr kumimoji="1">
                <a:solidFill>
                  <a:schemeClr val="bg1"/>
                </a:solidFill>
              </a:rPr>
              <a:t>、</a:t>
            </a:r>
            <a:r>
              <a:rPr kumimoji="1" lang="en-US">
                <a:solidFill>
                  <a:schemeClr val="bg1"/>
                </a:solidFill>
              </a:rPr>
              <a:t>global queue</a:t>
            </a:r>
            <a:r>
              <a:rPr kumimoji="1">
                <a:solidFill>
                  <a:schemeClr val="bg1"/>
                </a:solidFill>
              </a:rPr>
              <a:t> 或者</a:t>
            </a:r>
            <a:r>
              <a:rPr kumimoji="1">
                <a:solidFill>
                  <a:schemeClr val="accent2">
                    <a:lumMod val="60000"/>
                    <a:lumOff val="40000"/>
                  </a:schemeClr>
                </a:solidFill>
              </a:rPr>
              <a:t>其他 </a:t>
            </a:r>
            <a:r>
              <a:rPr kumimoji="1" lang="en-US">
                <a:solidFill>
                  <a:schemeClr val="accent2">
                    <a:lumMod val="60000"/>
                    <a:lumOff val="40000"/>
                  </a:schemeClr>
                </a:solidFill>
              </a:rPr>
              <a:t>P </a:t>
            </a:r>
            <a:r>
              <a:rPr kumimoji="1">
                <a:solidFill>
                  <a:schemeClr val="accent2">
                    <a:lumMod val="60000"/>
                    <a:lumOff val="40000"/>
                  </a:schemeClr>
                </a:solidFill>
              </a:rPr>
              <a:t>队列中找 </a:t>
            </a:r>
            <a:r>
              <a:rPr kumimoji="1" lang="en-US">
                <a:solidFill>
                  <a:schemeClr val="accent2">
                    <a:lumMod val="60000"/>
                    <a:lumOff val="40000"/>
                  </a:schemeClr>
                </a:solidFill>
              </a:rPr>
              <a:t>g</a:t>
            </a:r>
            <a:r>
              <a:rPr kumimoji="1">
                <a:solidFill>
                  <a:schemeClr val="accent2">
                    <a:lumMod val="60000"/>
                    <a:lumOff val="40000"/>
                  </a:schemeClr>
                </a:solidFill>
              </a:rPr>
              <a:t>oroutine 执行</a:t>
            </a:r>
            <a:r>
              <a:rPr kumimoji="1">
                <a:solidFill>
                  <a:schemeClr val="bg1"/>
                </a:solidFill>
              </a:rPr>
              <a:t>，减少全局锁对性能的影响</a:t>
            </a:r>
            <a:r>
              <a:rPr kumimoji="1" lang="zh-CN">
                <a:solidFill>
                  <a:schemeClr val="bg1"/>
                </a:solidFill>
              </a:rPr>
              <a:t>。</a:t>
            </a: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rPr>
              <a:t>这也是 </a:t>
            </a:r>
            <a:r>
              <a:rPr kumimoji="1" lang="en-US" altLang="zh-CN" sz="3600" i="1">
                <a:solidFill>
                  <a:schemeClr val="accent1"/>
                </a:solidFill>
              </a:rPr>
              <a:t>GMP Work-stealing </a:t>
            </a:r>
            <a:r>
              <a:rPr kumimoji="1" lang="zh-CN" altLang="en-US" sz="3600" i="1">
                <a:solidFill>
                  <a:schemeClr val="accent1"/>
                </a:solidFill>
              </a:rPr>
              <a:t>调度算法的核心。</a:t>
            </a:r>
            <a:endParaRPr kumimoji="1" lang="zh-CN" altLang="en-US" sz="3600" i="1">
              <a:solidFill>
                <a:schemeClr val="accent1"/>
              </a:solidFill>
            </a:endParaRPr>
          </a:p>
        </p:txBody>
      </p:sp>
      <p:pic>
        <p:nvPicPr>
          <p:cNvPr id="3" name="图片 2"/>
          <p:cNvPicPr>
            <a:picLocks noChangeAspect="1"/>
          </p:cNvPicPr>
          <p:nvPr/>
        </p:nvPicPr>
        <p:blipFill>
          <a:blip r:embed="rId1"/>
          <a:stretch>
            <a:fillRect/>
          </a:stretch>
        </p:blipFill>
        <p:spPr>
          <a:xfrm>
            <a:off x="12341225" y="2890520"/>
            <a:ext cx="10864215" cy="905192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Goroutine</a:t>
            </a:r>
            <a:endParaRPr kumimoji="1" lang="zh-CN" altLang="en-US"/>
          </a:p>
          <a:p>
            <a:pPr marL="742950" indent="-742950">
              <a:buFont typeface="+mj-lt"/>
              <a:buAutoNum type="alphaLcParenR"/>
            </a:pPr>
            <a:r>
              <a:rPr kumimoji="1" lang="en-US" altLang="zh-CN"/>
              <a:t>GMP </a:t>
            </a:r>
            <a:r>
              <a:rPr kumimoji="1" lang="zh-CN" altLang="en-US"/>
              <a:t>调度模型</a:t>
            </a:r>
            <a:endParaRPr kumimoji="1" lang="zh-CN" altLang="en-US"/>
          </a:p>
          <a:p>
            <a:pPr marL="742950" indent="-742950">
              <a:buFont typeface="+mj-lt"/>
              <a:buAutoNum type="alphaLcParenR"/>
            </a:pPr>
            <a:r>
              <a:rPr kumimoji="1" lang="en-US" altLang="zh-CN">
                <a:solidFill>
                  <a:schemeClr val="accent1">
                    <a:lumMod val="60000"/>
                    <a:lumOff val="40000"/>
                  </a:schemeClr>
                </a:solidFill>
              </a:rPr>
              <a:t>Work-stealing </a:t>
            </a:r>
            <a:r>
              <a:rPr kumimoji="1" lang="zh-CN" altLang="en-US">
                <a:solidFill>
                  <a:schemeClr val="accent1">
                    <a:lumMod val="60000"/>
                    <a:lumOff val="40000"/>
                  </a:schemeClr>
                </a:solidFill>
              </a:rPr>
              <a:t>调度算法</a:t>
            </a:r>
            <a:endParaRPr kumimoji="1" lang="zh-CN" alt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a:t>
            </a:r>
            <a:r>
              <a:rPr kumimoji="1" lang="zh-CN" altLang="en-US">
                <a:sym typeface="+mn-ea"/>
              </a:rPr>
              <a:t>创建</a:t>
            </a:r>
            <a:endParaRPr kumimoji="1" lang="zh-CN" altLang="en-US">
              <a:sym typeface="+mn-ea"/>
            </a:endParaRPr>
          </a:p>
        </p:txBody>
      </p:sp>
      <p:sp>
        <p:nvSpPr>
          <p:cNvPr id="5" name="文本占位符 4"/>
          <p:cNvSpPr>
            <a:spLocks noGrp="1"/>
          </p:cNvSpPr>
          <p:nvPr>
            <p:ph type="body" sz="quarter" idx="11"/>
          </p:nvPr>
        </p:nvSpPr>
        <p:spPr>
          <a:xfrm>
            <a:off x="2462530" y="10437495"/>
            <a:ext cx="19457670" cy="1466850"/>
          </a:xfrm>
        </p:spPr>
        <p:txBody>
          <a:bodyPr anchor="t" anchorCtr="0">
            <a:normAutofit/>
          </a:bodyPr>
          <a:lstStyle/>
          <a:p>
            <a:pPr>
              <a:lnSpc>
                <a:spcPct val="150000"/>
              </a:lnSpc>
              <a:buFont typeface="Arial" panose="020B0604020202090204" pitchFamily="34" charset="0"/>
            </a:pPr>
            <a:r>
              <a:rPr kumimoji="1" lang="en-US" altLang="zh-CN">
                <a:solidFill>
                  <a:schemeClr val="bg1"/>
                </a:solidFill>
              </a:rPr>
              <a:t>P </a:t>
            </a:r>
            <a:r>
              <a:rPr kumimoji="1" lang="zh-CN" altLang="en-US">
                <a:solidFill>
                  <a:schemeClr val="bg1"/>
                </a:solidFill>
              </a:rPr>
              <a:t>的初始化：首先会</a:t>
            </a:r>
            <a:r>
              <a:rPr kumimoji="1" lang="zh-CN" altLang="en-US">
                <a:solidFill>
                  <a:schemeClr val="bg1"/>
                </a:solidFill>
                <a:sym typeface="+mn-ea"/>
              </a:rPr>
              <a:t>创建</a:t>
            </a:r>
            <a:r>
              <a:rPr kumimoji="1" lang="zh-CN" altLang="en-US">
                <a:solidFill>
                  <a:schemeClr val="bg1"/>
                </a:solidFill>
              </a:rPr>
              <a:t>逻辑 </a:t>
            </a:r>
            <a:r>
              <a:rPr kumimoji="1" lang="en-US" altLang="zh-CN">
                <a:solidFill>
                  <a:schemeClr val="bg1"/>
                </a:solidFill>
              </a:rPr>
              <a:t>CPU </a:t>
            </a:r>
            <a:r>
              <a:rPr kumimoji="1" lang="zh-CN" altLang="en-US">
                <a:solidFill>
                  <a:schemeClr val="bg1"/>
                </a:solidFill>
              </a:rPr>
              <a:t>核数个 </a:t>
            </a:r>
            <a:r>
              <a:rPr kumimoji="1" lang="en-US" altLang="zh-CN">
                <a:solidFill>
                  <a:schemeClr val="bg1"/>
                </a:solidFill>
              </a:rPr>
              <a:t>P </a:t>
            </a:r>
            <a:r>
              <a:rPr kumimoji="1" lang="zh-CN" altLang="en-US">
                <a:solidFill>
                  <a:schemeClr val="bg1"/>
                </a:solidFill>
              </a:rPr>
              <a:t>，存储在 </a:t>
            </a:r>
            <a:r>
              <a:rPr kumimoji="1" lang="en-US" altLang="zh-CN">
                <a:solidFill>
                  <a:schemeClr val="bg1"/>
                </a:solidFill>
              </a:rPr>
              <a:t>sched </a:t>
            </a:r>
            <a:r>
              <a:rPr kumimoji="1" lang="zh-CN" altLang="en-US">
                <a:solidFill>
                  <a:schemeClr val="bg1"/>
                </a:solidFill>
              </a:rPr>
              <a:t>的 空闲链表(pidle)。</a:t>
            </a:r>
            <a:endParaRPr kumimoji="1" lang="zh-CN" altLang="en-US">
              <a:solidFill>
                <a:schemeClr val="bg1"/>
              </a:solidFill>
            </a:endParaRPr>
          </a:p>
        </p:txBody>
      </p:sp>
      <p:pic>
        <p:nvPicPr>
          <p:cNvPr id="4" name="图片 3"/>
          <p:cNvPicPr>
            <a:picLocks noChangeAspect="1"/>
          </p:cNvPicPr>
          <p:nvPr/>
        </p:nvPicPr>
        <p:blipFill>
          <a:blip r:embed="rId1"/>
          <a:stretch>
            <a:fillRect/>
          </a:stretch>
        </p:blipFill>
        <p:spPr>
          <a:xfrm>
            <a:off x="4557395" y="3378200"/>
            <a:ext cx="15267305" cy="695896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OS thread </a:t>
            </a:r>
            <a:r>
              <a:rPr kumimoji="1" lang="zh-CN" altLang="en-US">
                <a:sym typeface="+mn-ea"/>
              </a:rPr>
              <a:t>创建</a:t>
            </a:r>
            <a:endParaRPr kumimoji="1" lang="zh-CN" altLang="en-US">
              <a:sym typeface="+mn-ea"/>
            </a:endParaRPr>
          </a:p>
        </p:txBody>
      </p:sp>
      <p:sp>
        <p:nvSpPr>
          <p:cNvPr id="5" name="文本占位符 4"/>
          <p:cNvSpPr>
            <a:spLocks noGrp="1"/>
          </p:cNvSpPr>
          <p:nvPr>
            <p:ph type="body" sz="quarter" idx="11"/>
          </p:nvPr>
        </p:nvSpPr>
        <p:spPr>
          <a:xfrm>
            <a:off x="2462530" y="2890520"/>
            <a:ext cx="9376410" cy="9013825"/>
          </a:xfrm>
        </p:spPr>
        <p:txBody>
          <a:bodyPr anchor="t" anchorCtr="0">
            <a:noAutofit/>
          </a:bodyPr>
          <a:lstStyle/>
          <a:p>
            <a:pPr>
              <a:lnSpc>
                <a:spcPct val="150000"/>
              </a:lnSpc>
              <a:buFont typeface="Arial" panose="020B0604020202090204" pitchFamily="34" charset="0"/>
            </a:pPr>
            <a:r>
              <a:rPr kumimoji="1" lang="zh-CN" altLang="en-US">
                <a:solidFill>
                  <a:schemeClr val="bg1"/>
                </a:solidFill>
              </a:rPr>
              <a:t>准备运行的新 goroutine 将唤醒 P 以更好地分发工作。这个 P 将创建一个与之关联的 </a:t>
            </a:r>
            <a:r>
              <a:rPr kumimoji="1" lang="en-US" altLang="zh-CN">
                <a:solidFill>
                  <a:schemeClr val="bg1"/>
                </a:solidFill>
              </a:rPr>
              <a:t>M </a:t>
            </a:r>
            <a:r>
              <a:rPr kumimoji="1" lang="zh-CN" altLang="en-US">
                <a:solidFill>
                  <a:schemeClr val="bg1"/>
                </a:solidFill>
              </a:rPr>
              <a:t>绑定到一个</a:t>
            </a:r>
            <a:r>
              <a:rPr kumimoji="1" lang="en-US" altLang="zh-CN">
                <a:solidFill>
                  <a:schemeClr val="bg1"/>
                </a:solidFill>
              </a:rPr>
              <a:t>OS thread</a:t>
            </a:r>
            <a:r>
              <a:rPr kumimoji="1" lang="zh-CN" altLang="en-US">
                <a:solidFill>
                  <a:schemeClr val="bg1"/>
                </a:solidFill>
              </a:rPr>
              <a:t>。</a:t>
            </a:r>
            <a:endParaRPr kumimoji="1" lang="zh-CN" altLang="en-US">
              <a:solidFill>
                <a:schemeClr val="bg1"/>
              </a:solidFill>
            </a:endParaRPr>
          </a:p>
          <a:p>
            <a:pPr>
              <a:lnSpc>
                <a:spcPct val="150000"/>
              </a:lnSpc>
              <a:buFont typeface="Arial" panose="020B0604020202090204" pitchFamily="34" charset="0"/>
            </a:pPr>
            <a:r>
              <a:rPr kumimoji="1" lang="en-US" altLang="zh-CN">
                <a:solidFill>
                  <a:schemeClr val="bg1"/>
                </a:solidFill>
              </a:rPr>
              <a:t>go func() </a:t>
            </a:r>
            <a:r>
              <a:rPr kumimoji="1" lang="zh-CN" altLang="en-US">
                <a:solidFill>
                  <a:schemeClr val="bg1"/>
                </a:solidFill>
              </a:rPr>
              <a:t>中 触发 </a:t>
            </a:r>
            <a:r>
              <a:rPr kumimoji="1" lang="en-US" altLang="zh-CN">
                <a:solidFill>
                  <a:schemeClr val="bg1"/>
                </a:solidFill>
              </a:rPr>
              <a:t>Wakeup </a:t>
            </a:r>
            <a:r>
              <a:rPr kumimoji="1" lang="zh-CN" altLang="en-US">
                <a:solidFill>
                  <a:schemeClr val="bg1"/>
                </a:solidFill>
              </a:rPr>
              <a:t>唤醒机制：</a:t>
            </a:r>
            <a:endParaRPr kumimoji="1" lang="zh-CN" altLang="en-US">
              <a:solidFill>
                <a:schemeClr val="bg1"/>
              </a:solidFill>
            </a:endParaRPr>
          </a:p>
          <a:p>
            <a:pPr>
              <a:lnSpc>
                <a:spcPct val="150000"/>
              </a:lnSpc>
              <a:buFont typeface="Arial" panose="020B0604020202090204" pitchFamily="34" charset="0"/>
            </a:pPr>
            <a:r>
              <a:rPr kumimoji="1" lang="zh-CN" altLang="en-US" sz="3600" i="1">
                <a:solidFill>
                  <a:schemeClr val="accent1"/>
                </a:solidFill>
              </a:rPr>
              <a:t>有空闲的 Processor 而没有在 </a:t>
            </a:r>
            <a:r>
              <a:rPr kumimoji="1" lang="zh-CN" altLang="en-US" sz="3600" i="1">
                <a:solidFill>
                  <a:schemeClr val="accent2"/>
                </a:solidFill>
              </a:rPr>
              <a:t>spinning </a:t>
            </a:r>
            <a:r>
              <a:rPr kumimoji="1" lang="zh-CN" altLang="en-US" sz="3600" i="1">
                <a:solidFill>
                  <a:schemeClr val="accent1"/>
                </a:solidFill>
              </a:rPr>
              <a:t>状态的 Machin</a:t>
            </a:r>
            <a:r>
              <a:rPr kumimoji="1" lang="en-US" altLang="zh-CN" sz="3600" i="1">
                <a:solidFill>
                  <a:schemeClr val="accent1"/>
                </a:solidFill>
              </a:rPr>
              <a:t>e </a:t>
            </a:r>
            <a:r>
              <a:rPr kumimoji="1" lang="zh-CN" altLang="en-US" sz="3600" i="1">
                <a:solidFill>
                  <a:schemeClr val="accent1"/>
                </a:solidFill>
              </a:rPr>
              <a:t>时候, 需要去唤醒一个空闲(睡眠)的 M 或者新建一个。</a:t>
            </a:r>
            <a:endParaRPr kumimoji="1" lang="zh-CN" altLang="en-US">
              <a:solidFill>
                <a:schemeClr val="bg1"/>
              </a:solidFill>
            </a:endParaRPr>
          </a:p>
          <a:p>
            <a:pPr>
              <a:lnSpc>
                <a:spcPct val="150000"/>
              </a:lnSpc>
              <a:buFont typeface="Arial" panose="020B0604020202090204" pitchFamily="34" charset="0"/>
            </a:pPr>
            <a:endParaRPr kumimoji="1" lang="zh-CN" altLang="en-US">
              <a:solidFill>
                <a:schemeClr val="bg1"/>
              </a:solidFill>
            </a:endParaRPr>
          </a:p>
        </p:txBody>
      </p:sp>
      <p:pic>
        <p:nvPicPr>
          <p:cNvPr id="4" name="图片 3"/>
          <p:cNvPicPr>
            <a:picLocks noChangeAspect="1"/>
          </p:cNvPicPr>
          <p:nvPr/>
        </p:nvPicPr>
        <p:blipFill>
          <a:blip r:embed="rId1"/>
          <a:stretch>
            <a:fillRect/>
          </a:stretch>
        </p:blipFill>
        <p:spPr>
          <a:xfrm>
            <a:off x="12797790" y="2890520"/>
            <a:ext cx="10330815" cy="9013825"/>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M0 main</a:t>
            </a:r>
            <a:endParaRPr kumimoji="1" lang="en-US" altLang="zh-CN">
              <a:sym typeface="+mn-ea"/>
            </a:endParaRPr>
          </a:p>
        </p:txBody>
      </p:sp>
      <p:sp>
        <p:nvSpPr>
          <p:cNvPr id="5" name="文本占位符 4"/>
          <p:cNvSpPr>
            <a:spLocks noGrp="1"/>
          </p:cNvSpPr>
          <p:nvPr>
            <p:ph type="body" sz="quarter" idx="11"/>
          </p:nvPr>
        </p:nvSpPr>
        <p:spPr>
          <a:xfrm>
            <a:off x="2462530" y="2890520"/>
            <a:ext cx="9376410" cy="9013825"/>
          </a:xfrm>
        </p:spPr>
        <p:txBody>
          <a:bodyPr anchor="t" anchorCtr="0">
            <a:noAutofit/>
          </a:bodyPr>
          <a:lstStyle/>
          <a:p>
            <a:pPr>
              <a:lnSpc>
                <a:spcPct val="150000"/>
              </a:lnSpc>
              <a:buFont typeface="Arial" panose="020B0604020202090204" pitchFamily="34" charset="0"/>
            </a:pPr>
            <a:r>
              <a:rPr kumimoji="1" lang="zh-CN" altLang="en-US">
                <a:solidFill>
                  <a:schemeClr val="bg1"/>
                </a:solidFill>
              </a:rPr>
              <a:t>程序启动后，</a:t>
            </a:r>
            <a:r>
              <a:rPr kumimoji="1" lang="en-US" altLang="zh-CN">
                <a:solidFill>
                  <a:schemeClr val="bg1"/>
                </a:solidFill>
              </a:rPr>
              <a:t>Go </a:t>
            </a:r>
            <a:r>
              <a:rPr kumimoji="1" lang="zh-CN" altLang="en-US">
                <a:solidFill>
                  <a:schemeClr val="bg1"/>
                </a:solidFill>
              </a:rPr>
              <a:t>已经将主线程和 </a:t>
            </a:r>
            <a:r>
              <a:rPr kumimoji="1" lang="en-US" altLang="zh-CN">
                <a:solidFill>
                  <a:schemeClr val="bg1"/>
                </a:solidFill>
              </a:rPr>
              <a:t>M </a:t>
            </a:r>
            <a:r>
              <a:rPr kumimoji="1" lang="zh-CN" altLang="en-US">
                <a:solidFill>
                  <a:schemeClr val="bg1"/>
                </a:solidFill>
              </a:rPr>
              <a:t>绑定(</a:t>
            </a:r>
            <a:r>
              <a:rPr kumimoji="1" lang="en-US" altLang="zh-CN">
                <a:solidFill>
                  <a:schemeClr val="bg1"/>
                </a:solidFill>
              </a:rPr>
              <a:t>rt0_go)</a:t>
            </a:r>
            <a:r>
              <a:rPr kumimoji="1" lang="zh-CN" altLang="en-US">
                <a:solidFill>
                  <a:schemeClr val="bg1"/>
                </a:solidFill>
              </a:rPr>
              <a:t>。</a:t>
            </a:r>
            <a:endParaRPr kumimoji="1" lang="zh-CN" altLang="en-US">
              <a:solidFill>
                <a:schemeClr val="bg1"/>
              </a:solidFill>
            </a:endParaRPr>
          </a:p>
          <a:p>
            <a:pPr>
              <a:lnSpc>
                <a:spcPct val="150000"/>
              </a:lnSpc>
              <a:buFont typeface="Arial" panose="020B0604020202090204" pitchFamily="34" charset="0"/>
            </a:pPr>
            <a:r>
              <a:rPr kumimoji="1" lang="zh-CN" altLang="en-US">
                <a:solidFill>
                  <a:schemeClr val="bg1"/>
                </a:solidFill>
              </a:rPr>
              <a:t>当 </a:t>
            </a:r>
            <a:r>
              <a:rPr kumimoji="1" lang="en-US" altLang="zh-CN">
                <a:solidFill>
                  <a:schemeClr val="bg1"/>
                </a:solidFill>
              </a:rPr>
              <a:t>goroutine </a:t>
            </a:r>
            <a:r>
              <a:rPr kumimoji="1" lang="zh-CN" altLang="en-US">
                <a:solidFill>
                  <a:schemeClr val="bg1"/>
                </a:solidFill>
              </a:rPr>
              <a:t>创建完后，它是放在当前 </a:t>
            </a:r>
            <a:r>
              <a:rPr kumimoji="1" lang="en-US" altLang="zh-CN">
                <a:solidFill>
                  <a:schemeClr val="bg1"/>
                </a:solidFill>
              </a:rPr>
              <a:t>P </a:t>
            </a:r>
            <a:r>
              <a:rPr kumimoji="1" lang="zh-CN" altLang="en-US">
                <a:solidFill>
                  <a:schemeClr val="bg1"/>
                </a:solidFill>
              </a:rPr>
              <a:t>的 </a:t>
            </a:r>
            <a:r>
              <a:rPr kumimoji="1" lang="en-US" altLang="zh-CN">
                <a:solidFill>
                  <a:schemeClr val="bg1"/>
                </a:solidFill>
              </a:rPr>
              <a:t>local queue </a:t>
            </a:r>
            <a:r>
              <a:rPr kumimoji="1" lang="zh-CN" altLang="en-US">
                <a:solidFill>
                  <a:schemeClr val="bg1"/>
                </a:solidFill>
              </a:rPr>
              <a:t>还是 </a:t>
            </a:r>
            <a:r>
              <a:rPr kumimoji="1" lang="en-US" altLang="zh-CN">
                <a:solidFill>
                  <a:schemeClr val="bg1"/>
                </a:solidFill>
              </a:rPr>
              <a:t>global queue </a:t>
            </a:r>
            <a:r>
              <a:rPr kumimoji="1" lang="zh-CN" altLang="en-US">
                <a:solidFill>
                  <a:schemeClr val="bg1"/>
                </a:solidFill>
              </a:rPr>
              <a:t>？</a:t>
            </a:r>
            <a:endParaRPr kumimoji="1" lang="zh-CN" altLang="en-US">
              <a:solidFill>
                <a:schemeClr val="bg1"/>
              </a:solidFill>
            </a:endParaRPr>
          </a:p>
          <a:p>
            <a:pPr>
              <a:lnSpc>
                <a:spcPct val="150000"/>
              </a:lnSpc>
              <a:buFont typeface="Arial" panose="020B0604020202090204" pitchFamily="34" charset="0"/>
            </a:pPr>
            <a:r>
              <a:rPr kumimoji="1" lang="en-US" altLang="zh-CN" i="1">
                <a:solidFill>
                  <a:schemeClr val="accent2">
                    <a:lumMod val="60000"/>
                    <a:lumOff val="40000"/>
                  </a:schemeClr>
                </a:solidFill>
                <a:latin typeface="Helvetica Oblique" charset="0"/>
                <a:cs typeface="Helvetica Oblique" charset="0"/>
              </a:rPr>
              <a:t>runtime.</a:t>
            </a:r>
            <a:r>
              <a:rPr kumimoji="1" lang="zh-CN" altLang="en-US" i="1">
                <a:solidFill>
                  <a:schemeClr val="accent2">
                    <a:lumMod val="60000"/>
                    <a:lumOff val="40000"/>
                  </a:schemeClr>
                </a:solidFill>
                <a:latin typeface="Helvetica Oblique" charset="0"/>
                <a:cs typeface="Helvetica Oblique" charset="0"/>
              </a:rPr>
              <a:t>runqput </a:t>
            </a:r>
            <a:r>
              <a:rPr kumimoji="1" lang="zh-CN" altLang="en-US" sz="3200" i="1">
                <a:solidFill>
                  <a:schemeClr val="accent1"/>
                </a:solidFill>
              </a:rPr>
              <a:t>这个函数会尝试把 newg 放到本地队列上，如果本地队列满了，它会将本地队列的前半部分和 newg 迁移到全局队列中。剩下的事情就等待 </a:t>
            </a:r>
            <a:r>
              <a:rPr kumimoji="1" lang="en-US" altLang="zh-CN" sz="3200" i="1">
                <a:solidFill>
                  <a:schemeClr val="accent1"/>
                </a:solidFill>
              </a:rPr>
              <a:t>M </a:t>
            </a:r>
            <a:r>
              <a:rPr kumimoji="1" lang="zh-CN" altLang="en-US" sz="3200" i="1">
                <a:solidFill>
                  <a:schemeClr val="accent1"/>
                </a:solidFill>
              </a:rPr>
              <a:t>自己去拿任务了。</a:t>
            </a:r>
            <a:endParaRPr kumimoji="1" lang="zh-CN" altLang="en-US">
              <a:solidFill>
                <a:schemeClr val="bg1"/>
              </a:solidFill>
            </a:endParaRPr>
          </a:p>
          <a:p>
            <a:pPr>
              <a:lnSpc>
                <a:spcPct val="150000"/>
              </a:lnSpc>
              <a:buFont typeface="Arial" panose="020B0604020202090204" pitchFamily="34" charset="0"/>
            </a:pPr>
            <a:r>
              <a:rPr kumimoji="1" lang="en-US" altLang="zh-CN" sz="3600" i="1">
                <a:solidFill>
                  <a:schemeClr val="accent1">
                    <a:lumMod val="60000"/>
                    <a:lumOff val="40000"/>
                  </a:schemeClr>
                </a:solidFill>
                <a:latin typeface="Helvetica Oblique" charset="0"/>
                <a:cs typeface="Helvetica Oblique" charset="0"/>
              </a:rPr>
              <a:t>Tips:  </a:t>
            </a:r>
            <a:r>
              <a:rPr kumimoji="1" lang="en-US" altLang="zh-CN" sz="3600" i="1">
                <a:solidFill>
                  <a:schemeClr val="accent1">
                    <a:lumMod val="60000"/>
                    <a:lumOff val="40000"/>
                  </a:schemeClr>
                </a:solidFill>
                <a:latin typeface="Helvetica Oblique" charset="0"/>
                <a:cs typeface="Helvetica Oblique" charset="0"/>
                <a:hlinkClick r:id="rId1" action="ppaction://hlinkfile"/>
              </a:rPr>
              <a:t>特殊的g0</a:t>
            </a:r>
            <a:endParaRPr kumimoji="1" lang="en-US" altLang="zh-CN">
              <a:solidFill>
                <a:schemeClr val="bg1"/>
              </a:solidFill>
            </a:endParaRPr>
          </a:p>
        </p:txBody>
      </p:sp>
      <p:pic>
        <p:nvPicPr>
          <p:cNvPr id="7" name="图片 6"/>
          <p:cNvPicPr>
            <a:picLocks noChangeAspect="1"/>
          </p:cNvPicPr>
          <p:nvPr/>
        </p:nvPicPr>
        <p:blipFill>
          <a:blip r:embed="rId2"/>
          <a:stretch>
            <a:fillRect/>
          </a:stretch>
        </p:blipFill>
        <p:spPr>
          <a:xfrm>
            <a:off x="13963015" y="2890520"/>
            <a:ext cx="8615680" cy="905256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Work-stealing</a:t>
            </a:r>
            <a:endParaRPr kumimoji="1" lang="zh-CN" altLang="en-US">
              <a:sym typeface="+mn-ea"/>
            </a:endParaRPr>
          </a:p>
        </p:txBody>
      </p:sp>
      <p:sp>
        <p:nvSpPr>
          <p:cNvPr id="5" name="文本占位符 4"/>
          <p:cNvSpPr>
            <a:spLocks noGrp="1"/>
          </p:cNvSpPr>
          <p:nvPr>
            <p:ph type="body" sz="quarter" idx="11"/>
          </p:nvPr>
        </p:nvSpPr>
        <p:spPr>
          <a:xfrm>
            <a:off x="2462530" y="2890520"/>
            <a:ext cx="9376410" cy="9013825"/>
          </a:xfrm>
        </p:spPr>
        <p:txBody>
          <a:bodyPr anchor="t" anchorCtr="0">
            <a:noAutofit/>
          </a:bodyPr>
          <a:lstStyle/>
          <a:p>
            <a:pPr>
              <a:lnSpc>
                <a:spcPct val="150000"/>
              </a:lnSpc>
              <a:buFont typeface="Arial" panose="020B0604020202090204" pitchFamily="34" charset="0"/>
            </a:pPr>
            <a:r>
              <a:rPr kumimoji="1" lang="en-US">
                <a:solidFill>
                  <a:schemeClr val="bg1"/>
                </a:solidFill>
              </a:rPr>
              <a:t>M </a:t>
            </a:r>
            <a:r>
              <a:rPr kumimoji="1">
                <a:solidFill>
                  <a:schemeClr val="bg1"/>
                </a:solidFill>
              </a:rPr>
              <a:t>绑定的 </a:t>
            </a:r>
            <a:r>
              <a:rPr kumimoji="1" lang="en-US">
                <a:solidFill>
                  <a:schemeClr val="bg1"/>
                </a:solidFill>
              </a:rPr>
              <a:t>P </a:t>
            </a:r>
            <a:r>
              <a:rPr kumimoji="1">
                <a:solidFill>
                  <a:schemeClr val="bg1"/>
                </a:solidFill>
              </a:rPr>
              <a:t>没有可执行的 </a:t>
            </a:r>
            <a:r>
              <a:rPr kumimoji="1" lang="en-US">
                <a:solidFill>
                  <a:schemeClr val="bg1"/>
                </a:solidFill>
              </a:rPr>
              <a:t>g</a:t>
            </a:r>
            <a:r>
              <a:rPr kumimoji="1">
                <a:solidFill>
                  <a:schemeClr val="bg1"/>
                </a:solidFill>
              </a:rPr>
              <a:t>oroutine 时，它会去</a:t>
            </a:r>
            <a:r>
              <a:rPr kumimoji="1" lang="zh-CN">
                <a:solidFill>
                  <a:schemeClr val="bg1"/>
                </a:solidFill>
              </a:rPr>
              <a:t>按照优先级去抢占任务：</a:t>
            </a:r>
            <a:endParaRPr kumimoji="1" lang="zh-CN">
              <a:solidFill>
                <a:schemeClr val="bg1"/>
              </a:solidFill>
            </a:endParaRPr>
          </a:p>
          <a:p>
            <a:pPr>
              <a:lnSpc>
                <a:spcPct val="150000"/>
              </a:lnSpc>
              <a:buFont typeface="Arial" panose="020B0604020202090204" pitchFamily="34" charset="0"/>
            </a:pPr>
            <a:endParaRPr kumimoji="1">
              <a:solidFill>
                <a:schemeClr val="bg1"/>
              </a:solidFill>
            </a:endParaRPr>
          </a:p>
          <a:p>
            <a:pPr>
              <a:lnSpc>
                <a:spcPct val="150000"/>
              </a:lnSpc>
              <a:buFont typeface="Arial" panose="020B0604020202090204" pitchFamily="34" charset="0"/>
            </a:pPr>
            <a:endParaRPr kumimoji="1">
              <a:solidFill>
                <a:schemeClr val="bg1"/>
              </a:solidFill>
            </a:endParaRPr>
          </a:p>
          <a:p>
            <a:pPr>
              <a:lnSpc>
                <a:spcPct val="150000"/>
              </a:lnSpc>
              <a:buFont typeface="Arial" panose="020B0604020202090204" pitchFamily="34" charset="0"/>
            </a:pPr>
            <a:endParaRPr kumimoji="1" lang="zh-CN">
              <a:solidFill>
                <a:schemeClr val="bg1"/>
              </a:solidFill>
            </a:endParaRPr>
          </a:p>
          <a:p>
            <a:pPr>
              <a:lnSpc>
                <a:spcPct val="150000"/>
              </a:lnSpc>
              <a:buFont typeface="Arial" panose="020B0604020202090204" pitchFamily="34" charset="0"/>
            </a:pP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rPr>
              <a:t>找到任何一个任务，切换调用栈执行任务。再循环不断的获取任务，直到进入休眠。</a:t>
            </a:r>
            <a:endParaRPr kumimoji="1" lang="zh-CN" sz="3600" i="1">
              <a:solidFill>
                <a:schemeClr val="accent1"/>
              </a:solidFill>
            </a:endParaRPr>
          </a:p>
        </p:txBody>
      </p:sp>
      <p:pic>
        <p:nvPicPr>
          <p:cNvPr id="2" name="图片 1"/>
          <p:cNvPicPr>
            <a:picLocks noChangeAspect="1"/>
          </p:cNvPicPr>
          <p:nvPr/>
        </p:nvPicPr>
        <p:blipFill>
          <a:blip r:embed="rId1"/>
          <a:stretch>
            <a:fillRect/>
          </a:stretch>
        </p:blipFill>
        <p:spPr>
          <a:xfrm>
            <a:off x="13746480" y="2890520"/>
            <a:ext cx="10146665" cy="8923020"/>
          </a:xfrm>
          <a:prstGeom prst="rect">
            <a:avLst/>
          </a:prstGeom>
        </p:spPr>
      </p:pic>
      <p:pic>
        <p:nvPicPr>
          <p:cNvPr id="3" name="图片 2"/>
          <p:cNvPicPr>
            <a:picLocks noChangeAspect="1"/>
          </p:cNvPicPr>
          <p:nvPr/>
        </p:nvPicPr>
        <p:blipFill>
          <a:blip r:embed="rId2"/>
          <a:stretch>
            <a:fillRect/>
          </a:stretch>
        </p:blipFill>
        <p:spPr>
          <a:xfrm>
            <a:off x="2462530" y="5752465"/>
            <a:ext cx="10551160" cy="283718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pPr marL="571500" indent="-571500">
              <a:buFont typeface="Arial" panose="020B0604020202090204" pitchFamily="34" charset="0"/>
              <a:buChar char="•"/>
            </a:pPr>
            <a:r>
              <a:rPr kumimoji="1" lang="en-US" altLang="zh-CN"/>
              <a:t>Goroutine </a:t>
            </a:r>
            <a:r>
              <a:rPr kumimoji="1" lang="zh-CN" altLang="en-US"/>
              <a:t>原理</a:t>
            </a:r>
            <a:endParaRPr kumimoji="1" lang="zh-CN" altLang="en-US"/>
          </a:p>
          <a:p>
            <a:pPr marL="571500" indent="-571500">
              <a:buFont typeface="Arial" panose="020B0604020202090204" pitchFamily="34" charset="0"/>
              <a:buChar char="•"/>
            </a:pPr>
            <a:r>
              <a:rPr kumimoji="1" lang="zh-CN" altLang="en-US"/>
              <a:t>内存分配原理</a:t>
            </a:r>
            <a:endParaRPr kumimoji="1" lang="zh-CN" altLang="en-US"/>
          </a:p>
          <a:p>
            <a:pPr marL="571500" indent="-571500">
              <a:buFont typeface="Arial" panose="020B0604020202090204" pitchFamily="34" charset="0"/>
              <a:buChar char="•"/>
            </a:pPr>
            <a:r>
              <a:rPr kumimoji="1" lang="en-US" altLang="zh-CN"/>
              <a:t>GC </a:t>
            </a:r>
            <a:r>
              <a:rPr kumimoji="1" lang="zh-CN" altLang="en-US"/>
              <a:t>原理</a:t>
            </a:r>
            <a:endParaRPr kumimoji="1" lang="zh-CN" altLang="en-US"/>
          </a:p>
          <a:p>
            <a:pPr marL="571500" indent="-571500">
              <a:buFont typeface="Arial" panose="020B0604020202090204" pitchFamily="34" charset="0"/>
              <a:buChar char="•"/>
            </a:pPr>
            <a:r>
              <a:rPr kumimoji="1" lang="en-US" altLang="zh-CN"/>
              <a:t>Channel </a:t>
            </a:r>
            <a:r>
              <a:rPr kumimoji="1" lang="zh-CN" altLang="en-US"/>
              <a:t>原理</a:t>
            </a:r>
            <a:endParaRPr kumimoji="1" lang="zh-CN"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Work-stealing</a:t>
            </a:r>
            <a:endParaRPr kumimoji="1" lang="zh-CN" altLang="en-US">
              <a:sym typeface="+mn-ea"/>
            </a:endParaRPr>
          </a:p>
        </p:txBody>
      </p:sp>
      <p:sp>
        <p:nvSpPr>
          <p:cNvPr id="5" name="文本占位符 4"/>
          <p:cNvSpPr>
            <a:spLocks noGrp="1"/>
          </p:cNvSpPr>
          <p:nvPr>
            <p:ph type="body" sz="quarter" idx="11"/>
          </p:nvPr>
        </p:nvSpPr>
        <p:spPr>
          <a:xfrm>
            <a:off x="2462530" y="2890520"/>
            <a:ext cx="8642350" cy="9013825"/>
          </a:xfrm>
        </p:spPr>
        <p:txBody>
          <a:bodyPr anchor="t" anchorCtr="0">
            <a:noAutofit/>
          </a:bodyPr>
          <a:lstStyle/>
          <a:p>
            <a:pPr>
              <a:lnSpc>
                <a:spcPct val="150000"/>
              </a:lnSpc>
              <a:buFont typeface="Arial" panose="020B0604020202090204" pitchFamily="34" charset="0"/>
            </a:pPr>
            <a:r>
              <a:rPr kumimoji="1" lang="zh-CN">
                <a:solidFill>
                  <a:schemeClr val="bg1"/>
                </a:solidFill>
              </a:rPr>
              <a:t>为了保证公平性，从随机位置上的 </a:t>
            </a:r>
            <a:r>
              <a:rPr kumimoji="1" lang="en-US" altLang="zh-CN">
                <a:solidFill>
                  <a:schemeClr val="bg1"/>
                </a:solidFill>
              </a:rPr>
              <a:t>P </a:t>
            </a:r>
            <a:r>
              <a:rPr kumimoji="1" lang="zh-CN">
                <a:solidFill>
                  <a:schemeClr val="bg1"/>
                </a:solidFill>
              </a:rPr>
              <a:t>开始，而且遍历的顺序也随机化了(选择一个小于 </a:t>
            </a:r>
            <a:r>
              <a:rPr kumimoji="1" lang="en-US" altLang="zh-CN">
                <a:solidFill>
                  <a:schemeClr val="bg1"/>
                </a:solidFill>
              </a:rPr>
              <a:t>GOMAXPROCS</a:t>
            </a:r>
            <a:r>
              <a:rPr kumimoji="1" lang="zh-CN" altLang="en-US">
                <a:solidFill>
                  <a:schemeClr val="bg1"/>
                </a:solidFill>
              </a:rPr>
              <a:t>，且和它互为质数的步长)，保证遍历的顺序也随机化了。</a:t>
            </a:r>
            <a:endParaRPr kumimoji="1" lang="zh-CN" altLang="en-US">
              <a:solidFill>
                <a:schemeClr val="bg1"/>
              </a:solidFill>
            </a:endParaRPr>
          </a:p>
        </p:txBody>
      </p:sp>
      <p:pic>
        <p:nvPicPr>
          <p:cNvPr id="4" name="图片 3"/>
          <p:cNvPicPr>
            <a:picLocks noChangeAspect="1"/>
          </p:cNvPicPr>
          <p:nvPr/>
        </p:nvPicPr>
        <p:blipFill>
          <a:blip r:embed="rId1"/>
          <a:stretch>
            <a:fillRect/>
          </a:stretch>
        </p:blipFill>
        <p:spPr>
          <a:xfrm>
            <a:off x="11379835" y="3767455"/>
            <a:ext cx="12700635" cy="756539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Spining thread</a:t>
            </a:r>
            <a:endParaRPr kumimoji="1" lang="zh-CN" altLang="en-US">
              <a:sym typeface="+mn-ea"/>
            </a:endParaRPr>
          </a:p>
        </p:txBody>
      </p:sp>
      <p:sp>
        <p:nvSpPr>
          <p:cNvPr id="5" name="文本占位符 4"/>
          <p:cNvSpPr>
            <a:spLocks noGrp="1"/>
          </p:cNvSpPr>
          <p:nvPr>
            <p:ph type="body" sz="quarter" idx="11"/>
          </p:nvPr>
        </p:nvSpPr>
        <p:spPr>
          <a:xfrm>
            <a:off x="2463800" y="2890520"/>
            <a:ext cx="20824190" cy="10620375"/>
          </a:xfrm>
        </p:spPr>
        <p:txBody>
          <a:bodyPr anchor="t" anchorCtr="0">
            <a:normAutofit/>
          </a:bodyPr>
          <a:lstStyle/>
          <a:p>
            <a:pPr>
              <a:lnSpc>
                <a:spcPct val="150000"/>
              </a:lnSpc>
              <a:buFont typeface="Arial" panose="020B0604020202090204" pitchFamily="34" charset="0"/>
            </a:pPr>
            <a:r>
              <a:rPr kumimoji="1" lang="zh-CN">
                <a:solidFill>
                  <a:schemeClr val="bg1"/>
                </a:solidFill>
              </a:rPr>
              <a:t>线程自旋是相对于线程阻塞而言的，表象就是循环执行一个指定逻辑(就是上面提到的调度逻辑，目的是不停地寻找 G)。这样做的问题显而易见，如果 G 迟迟不来，CPU 会白白浪费在这无意义的计算上。但好处也很明显，降低了 M 的上下文切换成本，提高了性能。</a:t>
            </a:r>
            <a:endParaRPr kumimoji="1" lang="zh-CN">
              <a:solidFill>
                <a:schemeClr val="bg1"/>
              </a:solidFill>
            </a:endParaRPr>
          </a:p>
          <a:p>
            <a:pPr marL="571500" indent="-571500">
              <a:lnSpc>
                <a:spcPct val="150000"/>
              </a:lnSpc>
              <a:buFont typeface="Arial" panose="020B0604020202090204" pitchFamily="34" charset="0"/>
              <a:buChar char="•"/>
            </a:pPr>
            <a:r>
              <a:rPr kumimoji="1" lang="en-US" altLang="zh-CN">
                <a:solidFill>
                  <a:schemeClr val="bg1"/>
                </a:solidFill>
              </a:rPr>
              <a:t>M </a:t>
            </a:r>
            <a:r>
              <a:rPr kumimoji="1" lang="zh-CN" altLang="en-US">
                <a:solidFill>
                  <a:schemeClr val="bg1"/>
                </a:solidFill>
              </a:rPr>
              <a:t>带 </a:t>
            </a:r>
            <a:r>
              <a:rPr kumimoji="1" lang="en-US" altLang="zh-CN">
                <a:solidFill>
                  <a:schemeClr val="bg1"/>
                </a:solidFill>
              </a:rPr>
              <a:t>P </a:t>
            </a:r>
            <a:r>
              <a:rPr kumimoji="1" lang="zh-CN" altLang="en-US">
                <a:solidFill>
                  <a:schemeClr val="bg1"/>
                </a:solidFill>
              </a:rPr>
              <a:t>的找 </a:t>
            </a:r>
            <a:r>
              <a:rPr kumimoji="1" lang="en-US" altLang="zh-CN">
                <a:solidFill>
                  <a:schemeClr val="bg1"/>
                </a:solidFill>
              </a:rPr>
              <a:t>G </a:t>
            </a:r>
            <a:r>
              <a:rPr kumimoji="1" lang="zh-CN" altLang="en-US">
                <a:solidFill>
                  <a:schemeClr val="bg1"/>
                </a:solidFill>
              </a:rPr>
              <a:t>运行</a:t>
            </a:r>
            <a:endParaRPr kumimoji="1" lang="zh-CN">
              <a:solidFill>
                <a:schemeClr val="bg1"/>
              </a:solidFill>
            </a:endParaRPr>
          </a:p>
          <a:p>
            <a:pPr marL="571500" indent="-571500">
              <a:lnSpc>
                <a:spcPct val="150000"/>
              </a:lnSpc>
              <a:buFont typeface="Arial" panose="020B0604020202090204" pitchFamily="34" charset="0"/>
              <a:buChar char="•"/>
            </a:pPr>
            <a:r>
              <a:rPr kumimoji="1" lang="en-US" altLang="zh-CN">
                <a:solidFill>
                  <a:schemeClr val="bg1"/>
                </a:solidFill>
              </a:rPr>
              <a:t>M </a:t>
            </a:r>
            <a:r>
              <a:rPr kumimoji="1" lang="zh-CN" altLang="en-US">
                <a:solidFill>
                  <a:schemeClr val="bg1"/>
                </a:solidFill>
              </a:rPr>
              <a:t>不带 </a:t>
            </a:r>
            <a:r>
              <a:rPr kumimoji="1" lang="en-US" altLang="zh-CN">
                <a:solidFill>
                  <a:schemeClr val="bg1"/>
                </a:solidFill>
              </a:rPr>
              <a:t>P </a:t>
            </a:r>
            <a:r>
              <a:rPr kumimoji="1" lang="zh-CN" altLang="en-US">
                <a:solidFill>
                  <a:schemeClr val="bg1"/>
                </a:solidFill>
              </a:rPr>
              <a:t>的找 </a:t>
            </a:r>
            <a:r>
              <a:rPr kumimoji="1" lang="en-US" altLang="zh-CN">
                <a:solidFill>
                  <a:schemeClr val="bg1"/>
                </a:solidFill>
              </a:rPr>
              <a:t>P </a:t>
            </a:r>
            <a:r>
              <a:rPr kumimoji="1" lang="zh-CN" altLang="en-US">
                <a:solidFill>
                  <a:schemeClr val="bg1"/>
                </a:solidFill>
              </a:rPr>
              <a:t>挂载</a:t>
            </a:r>
            <a:endParaRPr kumimoji="1" lang="en-US" altLang="zh-CN">
              <a:solidFill>
                <a:schemeClr val="bg1"/>
              </a:solidFill>
            </a:endParaRPr>
          </a:p>
          <a:p>
            <a:pPr marL="571500" indent="-571500">
              <a:lnSpc>
                <a:spcPct val="150000"/>
              </a:lnSpc>
              <a:buFont typeface="Arial" panose="020B0604020202090204" pitchFamily="34" charset="0"/>
              <a:buChar char="•"/>
            </a:pPr>
            <a:r>
              <a:rPr kumimoji="1" lang="en-US" altLang="zh-CN">
                <a:solidFill>
                  <a:schemeClr val="bg1"/>
                </a:solidFill>
              </a:rPr>
              <a:t>G </a:t>
            </a:r>
            <a:r>
              <a:rPr kumimoji="1" lang="zh-CN" altLang="en-US">
                <a:solidFill>
                  <a:schemeClr val="bg1"/>
                </a:solidFill>
              </a:rPr>
              <a:t>创建又没 </a:t>
            </a:r>
            <a:r>
              <a:rPr kumimoji="1" lang="en-US" altLang="zh-CN">
                <a:solidFill>
                  <a:schemeClr val="bg1"/>
                </a:solidFill>
              </a:rPr>
              <a:t>spining M </a:t>
            </a:r>
            <a:r>
              <a:rPr kumimoji="1" lang="zh-CN" altLang="en-US">
                <a:solidFill>
                  <a:schemeClr val="bg1"/>
                </a:solidFill>
              </a:rPr>
              <a:t>唤醒一个 </a:t>
            </a:r>
            <a:r>
              <a:rPr kumimoji="1" lang="en-US" altLang="zh-CN">
                <a:solidFill>
                  <a:schemeClr val="bg1"/>
                </a:solidFill>
              </a:rPr>
              <a:t>M</a:t>
            </a:r>
            <a:endParaRPr kumimoji="1" lang="en-US" altLang="zh-CN">
              <a:solidFill>
                <a:schemeClr val="bg1"/>
              </a:solidFill>
            </a:endParaRPr>
          </a:p>
          <a:p>
            <a:pPr>
              <a:lnSpc>
                <a:spcPct val="150000"/>
              </a:lnSpc>
              <a:buFont typeface="Arial" panose="020B0604020202090204" pitchFamily="34" charset="0"/>
            </a:pPr>
            <a:r>
              <a:rPr kumimoji="1" lang="en-US" altLang="zh-CN" i="1">
                <a:solidFill>
                  <a:schemeClr val="accent1">
                    <a:lumMod val="60000"/>
                    <a:lumOff val="40000"/>
                  </a:schemeClr>
                </a:solidFill>
              </a:rPr>
              <a:t>Go 的设计者倾向于高性能的并发表现，选择了后者。当然前面也提到过，为了避免过多浪费 CPU 资源，自旋的线程数不会超过 </a:t>
            </a:r>
            <a:r>
              <a:rPr kumimoji="1" lang="en-US" altLang="zh-CN" i="1">
                <a:solidFill>
                  <a:srgbClr val="C00000"/>
                </a:solidFill>
              </a:rPr>
              <a:t>GOMAXPROCS </a:t>
            </a:r>
            <a:r>
              <a:rPr kumimoji="1" lang="zh-CN" altLang="en-US" i="1">
                <a:solidFill>
                  <a:srgbClr val="C00000"/>
                </a:solidFill>
              </a:rPr>
              <a:t>(</a:t>
            </a:r>
            <a:r>
              <a:rPr kumimoji="1" lang="en-US" altLang="zh-CN" i="1">
                <a:solidFill>
                  <a:srgbClr val="C00000"/>
                </a:solidFill>
              </a:rPr>
              <a:t>Busy P</a:t>
            </a:r>
            <a:r>
              <a:rPr kumimoji="1" lang="zh-CN" altLang="en-US" i="1">
                <a:solidFill>
                  <a:srgbClr val="C00000"/>
                </a:solidFill>
              </a:rPr>
              <a:t>)</a:t>
            </a:r>
            <a:r>
              <a:rPr kumimoji="1" lang="en-US" altLang="zh-CN" i="1">
                <a:solidFill>
                  <a:schemeClr val="accent1">
                    <a:lumMod val="60000"/>
                    <a:lumOff val="40000"/>
                  </a:schemeClr>
                </a:solidFill>
              </a:rPr>
              <a:t>，这是因为一个 P 在同一个时刻只能绑定一个 M，P 的数量不会超过 GOMAXPROCS，自然被绑定的 M 的数量也不会超过。对于未被绑定的“游离态”的 M，会进入休眠阻塞态。</a:t>
            </a:r>
            <a:endParaRPr kumimoji="1" lang="en-US" altLang="zh-CN" i="1">
              <a:solidFill>
                <a:schemeClr val="accent1">
                  <a:lumMod val="60000"/>
                  <a:lumOff val="40000"/>
                </a:schemeClr>
              </a:solidFill>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Syscall</a:t>
            </a:r>
            <a:endParaRPr kumimoji="1" lang="en-US" altLang="zh-CN">
              <a:sym typeface="+mn-ea"/>
            </a:endParaRPr>
          </a:p>
        </p:txBody>
      </p:sp>
      <p:sp>
        <p:nvSpPr>
          <p:cNvPr id="5" name="文本占位符 4"/>
          <p:cNvSpPr>
            <a:spLocks noGrp="1"/>
          </p:cNvSpPr>
          <p:nvPr>
            <p:ph type="body" sz="quarter" idx="11"/>
          </p:nvPr>
        </p:nvSpPr>
        <p:spPr>
          <a:xfrm>
            <a:off x="2462530" y="2890520"/>
            <a:ext cx="8642350" cy="9013825"/>
          </a:xfrm>
        </p:spPr>
        <p:txBody>
          <a:bodyPr anchor="t" anchorCtr="0">
            <a:noAutofit/>
          </a:bodyPr>
          <a:lstStyle/>
          <a:p>
            <a:pPr>
              <a:lnSpc>
                <a:spcPct val="150000"/>
              </a:lnSpc>
              <a:buFont typeface="Arial" panose="020B0604020202090204" pitchFamily="34" charset="0"/>
            </a:pPr>
            <a:r>
              <a:rPr kumimoji="1">
                <a:solidFill>
                  <a:schemeClr val="bg1"/>
                </a:solidFill>
              </a:rPr>
              <a:t>Go </a:t>
            </a:r>
            <a:r>
              <a:rPr kumimoji="1" lang="zh-CN">
                <a:solidFill>
                  <a:schemeClr val="bg1"/>
                </a:solidFill>
              </a:rPr>
              <a:t>有</a:t>
            </a:r>
            <a:r>
              <a:rPr kumimoji="1">
                <a:solidFill>
                  <a:schemeClr val="bg1"/>
                </a:solidFill>
              </a:rPr>
              <a:t>自己封装的 </a:t>
            </a:r>
            <a:r>
              <a:rPr kumimoji="1" lang="en-US">
                <a:solidFill>
                  <a:schemeClr val="bg1"/>
                </a:solidFill>
              </a:rPr>
              <a:t>syscall</a:t>
            </a:r>
            <a:r>
              <a:rPr kumimoji="1">
                <a:solidFill>
                  <a:schemeClr val="bg1"/>
                </a:solidFill>
              </a:rPr>
              <a:t>，也就是进入</a:t>
            </a:r>
            <a:r>
              <a:rPr kumimoji="1" lang="zh-CN">
                <a:solidFill>
                  <a:schemeClr val="bg1"/>
                </a:solidFill>
              </a:rPr>
              <a:t>和退出 </a:t>
            </a:r>
            <a:r>
              <a:rPr kumimoji="1" lang="en-US" altLang="zh-CN">
                <a:solidFill>
                  <a:schemeClr val="bg1"/>
                </a:solidFill>
              </a:rPr>
              <a:t>syscall </a:t>
            </a:r>
            <a:r>
              <a:rPr kumimoji="1">
                <a:solidFill>
                  <a:schemeClr val="bg1"/>
                </a:solidFill>
              </a:rPr>
              <a:t>的时候执行 entersyscall</a:t>
            </a:r>
            <a:r>
              <a:rPr kumimoji="1" lang="en-US">
                <a:solidFill>
                  <a:schemeClr val="bg1"/>
                </a:solidFill>
              </a:rPr>
              <a:t>/exitsyscall</a:t>
            </a:r>
            <a:r>
              <a:rPr kumimoji="1">
                <a:solidFill>
                  <a:schemeClr val="bg1"/>
                </a:solidFill>
              </a:rPr>
              <a:t>， 也只有</a:t>
            </a:r>
            <a:r>
              <a:rPr kumimoji="1" lang="zh-CN">
                <a:solidFill>
                  <a:schemeClr val="bg1"/>
                </a:solidFill>
              </a:rPr>
              <a:t>被</a:t>
            </a:r>
            <a:r>
              <a:rPr kumimoji="1">
                <a:solidFill>
                  <a:schemeClr val="bg1"/>
                </a:solidFill>
              </a:rPr>
              <a:t>封装了系统调用才有可能触发重新调度</a:t>
            </a:r>
            <a:r>
              <a:rPr kumimoji="1" lang="zh-CN">
                <a:solidFill>
                  <a:schemeClr val="bg1"/>
                </a:solidFill>
              </a:rPr>
              <a:t>，</a:t>
            </a:r>
            <a:r>
              <a:rPr kumimoji="1">
                <a:solidFill>
                  <a:schemeClr val="bg1"/>
                </a:solidFill>
              </a:rPr>
              <a:t>它将改变 </a:t>
            </a:r>
            <a:r>
              <a:rPr kumimoji="1" lang="en-US">
                <a:solidFill>
                  <a:schemeClr val="bg1"/>
                </a:solidFill>
              </a:rPr>
              <a:t>P </a:t>
            </a:r>
            <a:r>
              <a:rPr kumimoji="1">
                <a:solidFill>
                  <a:schemeClr val="bg1"/>
                </a:solidFill>
              </a:rPr>
              <a:t>的状态为 syscall</a:t>
            </a:r>
            <a:r>
              <a:rPr kumimoji="1" lang="zh-CN">
                <a:solidFill>
                  <a:schemeClr val="bg1"/>
                </a:solidFill>
              </a:rPr>
              <a:t>。</a:t>
            </a:r>
            <a:endParaRPr kumimoji="1" lang="zh-CN">
              <a:solidFill>
                <a:schemeClr val="bg1"/>
              </a:solidFill>
            </a:endParaRPr>
          </a:p>
          <a:p>
            <a:pPr>
              <a:lnSpc>
                <a:spcPct val="150000"/>
              </a:lnSpc>
              <a:buFont typeface="Arial" panose="020B0604020202090204" pitchFamily="34" charset="0"/>
            </a:pPr>
            <a:r>
              <a:rPr kumimoji="1" lang="zh-CN" sz="3600" i="1">
                <a:solidFill>
                  <a:schemeClr val="accent1"/>
                </a:solidFill>
              </a:rPr>
              <a:t>系统监视器 (system monitor</a:t>
            </a:r>
            <a:r>
              <a:rPr kumimoji="1" lang="en-US" altLang="zh-CN" sz="3600" i="1">
                <a:solidFill>
                  <a:schemeClr val="accent1"/>
                </a:solidFill>
              </a:rPr>
              <a:t>)</a:t>
            </a:r>
            <a:r>
              <a:rPr kumimoji="1" lang="zh-CN" altLang="en-US" sz="3600" i="1">
                <a:solidFill>
                  <a:schemeClr val="accent1"/>
                </a:solidFill>
              </a:rPr>
              <a:t>，称为 </a:t>
            </a:r>
            <a:r>
              <a:rPr kumimoji="1" lang="en-US" altLang="zh-CN" sz="3600" i="1">
                <a:solidFill>
                  <a:schemeClr val="accent2"/>
                </a:solidFill>
              </a:rPr>
              <a:t>sysmon</a:t>
            </a:r>
            <a:r>
              <a:rPr kumimoji="1" lang="zh-CN" altLang="en-US" sz="3600" i="1">
                <a:solidFill>
                  <a:schemeClr val="accent1"/>
                </a:solidFill>
              </a:rPr>
              <a:t>，会定时扫描。在执行系统调用时, 如果某个 </a:t>
            </a:r>
            <a:r>
              <a:rPr kumimoji="1" lang="en-US" altLang="zh-CN" sz="3600" i="1">
                <a:solidFill>
                  <a:schemeClr val="accent1"/>
                </a:solidFill>
              </a:rPr>
              <a:t>P </a:t>
            </a:r>
            <a:r>
              <a:rPr kumimoji="1" lang="zh-CN" altLang="en-US" sz="3600" i="1">
                <a:solidFill>
                  <a:schemeClr val="accent1"/>
                </a:solidFill>
              </a:rPr>
              <a:t>的 </a:t>
            </a:r>
            <a:r>
              <a:rPr kumimoji="1" lang="en-US" altLang="zh-CN" sz="3600" i="1">
                <a:solidFill>
                  <a:schemeClr val="accent1"/>
                </a:solidFill>
              </a:rPr>
              <a:t>G </a:t>
            </a:r>
            <a:r>
              <a:rPr kumimoji="1" lang="zh-CN" altLang="en-US" sz="3600" i="1">
                <a:solidFill>
                  <a:schemeClr val="accent1"/>
                </a:solidFill>
              </a:rPr>
              <a:t>执行超过一个 </a:t>
            </a:r>
            <a:r>
              <a:rPr kumimoji="1" lang="en-US" altLang="zh-CN" sz="3600" i="1">
                <a:solidFill>
                  <a:schemeClr val="accent1"/>
                </a:solidFill>
              </a:rPr>
              <a:t>sysmon tick</a:t>
            </a:r>
            <a:r>
              <a:rPr kumimoji="1" lang="zh-CN" altLang="en-US" sz="3600" i="1">
                <a:solidFill>
                  <a:schemeClr val="accent1"/>
                </a:solidFill>
              </a:rPr>
              <a:t>，脱离 </a:t>
            </a:r>
            <a:r>
              <a:rPr kumimoji="1" lang="en-US" altLang="zh-CN" sz="3600" i="1">
                <a:solidFill>
                  <a:schemeClr val="accent1"/>
                </a:solidFill>
              </a:rPr>
              <a:t>M</a:t>
            </a:r>
            <a:r>
              <a:rPr kumimoji="1" lang="zh-CN" altLang="en-US" sz="3600" i="1">
                <a:solidFill>
                  <a:schemeClr val="accent1"/>
                </a:solidFill>
              </a:rPr>
              <a:t>。</a:t>
            </a:r>
            <a:endParaRPr kumimoji="1" lang="zh-CN" altLang="en-US" sz="3600" i="1">
              <a:solidFill>
                <a:schemeClr val="accent1"/>
              </a:solidFill>
            </a:endParaRPr>
          </a:p>
        </p:txBody>
      </p:sp>
      <p:pic>
        <p:nvPicPr>
          <p:cNvPr id="2" name="图片 1"/>
          <p:cNvPicPr>
            <a:picLocks noChangeAspect="1"/>
          </p:cNvPicPr>
          <p:nvPr/>
        </p:nvPicPr>
        <p:blipFill>
          <a:blip r:embed="rId1"/>
          <a:stretch>
            <a:fillRect/>
          </a:stretch>
        </p:blipFill>
        <p:spPr>
          <a:xfrm>
            <a:off x="11891010" y="3425190"/>
            <a:ext cx="11761470" cy="794512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Syscall</a:t>
            </a:r>
            <a:endParaRPr kumimoji="1" lang="en-US" altLang="zh-CN">
              <a:sym typeface="+mn-ea"/>
            </a:endParaRPr>
          </a:p>
        </p:txBody>
      </p:sp>
      <p:sp>
        <p:nvSpPr>
          <p:cNvPr id="5" name="文本占位符 4"/>
          <p:cNvSpPr>
            <a:spLocks noGrp="1"/>
          </p:cNvSpPr>
          <p:nvPr>
            <p:ph type="body" sz="quarter" idx="11"/>
          </p:nvPr>
        </p:nvSpPr>
        <p:spPr>
          <a:xfrm>
            <a:off x="2462530" y="2890520"/>
            <a:ext cx="8642350" cy="9013825"/>
          </a:xfrm>
        </p:spPr>
        <p:txBody>
          <a:bodyPr anchor="t" anchorCtr="0">
            <a:noAutofit/>
          </a:bodyPr>
          <a:lstStyle/>
          <a:p>
            <a:pPr>
              <a:lnSpc>
                <a:spcPct val="150000"/>
              </a:lnSpc>
              <a:buFont typeface="Arial" panose="020B0604020202090204" pitchFamily="34" charset="0"/>
            </a:pPr>
            <a:r>
              <a:rPr kumimoji="1" lang="en-US" altLang="zh-CN">
                <a:solidFill>
                  <a:schemeClr val="bg1"/>
                </a:solidFill>
              </a:rPr>
              <a:t>P1 </a:t>
            </a:r>
            <a:r>
              <a:rPr kumimoji="1" lang="zh-CN" altLang="en-US">
                <a:solidFill>
                  <a:schemeClr val="bg1"/>
                </a:solidFill>
              </a:rPr>
              <a:t>和 </a:t>
            </a:r>
            <a:r>
              <a:rPr kumimoji="1" lang="en-US" altLang="zh-CN">
                <a:solidFill>
                  <a:schemeClr val="bg1"/>
                </a:solidFill>
              </a:rPr>
              <a:t>M </a:t>
            </a:r>
            <a:r>
              <a:rPr kumimoji="1" lang="zh-CN" altLang="en-US">
                <a:solidFill>
                  <a:schemeClr val="bg1"/>
                </a:solidFill>
              </a:rPr>
              <a:t>脱离后</a:t>
            </a:r>
            <a:r>
              <a:rPr kumimoji="1" lang="en-US" altLang="zh-CN">
                <a:solidFill>
                  <a:schemeClr val="bg1"/>
                </a:solidFill>
              </a:rPr>
              <a:t> </a:t>
            </a:r>
            <a:r>
              <a:rPr kumimoji="1" lang="zh-CN" altLang="en-US">
                <a:solidFill>
                  <a:schemeClr val="bg1"/>
                </a:solidFill>
              </a:rPr>
              <a:t>目前在 </a:t>
            </a:r>
            <a:r>
              <a:rPr kumimoji="1" lang="en-US" altLang="zh-CN">
                <a:solidFill>
                  <a:schemeClr val="bg1"/>
                </a:solidFill>
              </a:rPr>
              <a:t>idle list </a:t>
            </a:r>
            <a:r>
              <a:rPr kumimoji="1" lang="zh-CN" altLang="en-US">
                <a:solidFill>
                  <a:schemeClr val="bg1"/>
                </a:solidFill>
              </a:rPr>
              <a:t>中等待被绑定。而 </a:t>
            </a:r>
            <a:r>
              <a:rPr kumimoji="1" lang="en-US" altLang="zh-CN">
                <a:solidFill>
                  <a:schemeClr val="bg1"/>
                </a:solidFill>
              </a:rPr>
              <a:t>syscall </a:t>
            </a:r>
            <a:r>
              <a:rPr kumimoji="1" lang="zh-CN" altLang="en-US">
                <a:solidFill>
                  <a:schemeClr val="bg1"/>
                </a:solidFill>
              </a:rPr>
              <a:t>结束后 </a:t>
            </a:r>
            <a:r>
              <a:rPr kumimoji="1" lang="en-US" altLang="zh-CN">
                <a:solidFill>
                  <a:schemeClr val="bg1"/>
                </a:solidFill>
              </a:rPr>
              <a:t>M </a:t>
            </a:r>
            <a:r>
              <a:rPr kumimoji="1" lang="zh-CN" altLang="en-US">
                <a:solidFill>
                  <a:schemeClr val="bg1"/>
                </a:solidFill>
              </a:rPr>
              <a:t>按照如下规则执行直到满足其中一个条件：</a:t>
            </a:r>
            <a:endParaRPr kumimoji="1" lang="zh-CN" altLang="en-US">
              <a:solidFill>
                <a:schemeClr val="bg1"/>
              </a:solidFill>
            </a:endParaRPr>
          </a:p>
          <a:p>
            <a:pPr marL="571500" indent="-571500">
              <a:lnSpc>
                <a:spcPct val="150000"/>
              </a:lnSpc>
              <a:buFont typeface="Arial" panose="020B0604020202090204" pitchFamily="34" charset="0"/>
              <a:buChar char="•"/>
            </a:pPr>
            <a:r>
              <a:rPr kumimoji="1" lang="zh-CN" altLang="en-US" sz="3600" i="1">
                <a:solidFill>
                  <a:schemeClr val="accent1"/>
                </a:solidFill>
              </a:rPr>
              <a:t>尝试获取同一个 </a:t>
            </a:r>
            <a:r>
              <a:rPr kumimoji="1" lang="en-US" altLang="zh-CN" sz="3600" i="1">
                <a:solidFill>
                  <a:schemeClr val="accent1"/>
                </a:solidFill>
              </a:rPr>
              <a:t>P</a:t>
            </a:r>
            <a:r>
              <a:rPr kumimoji="1" lang="zh-CN" altLang="en-US" sz="3600" i="1">
                <a:solidFill>
                  <a:schemeClr val="accent1"/>
                </a:solidFill>
              </a:rPr>
              <a:t>(</a:t>
            </a:r>
            <a:r>
              <a:rPr kumimoji="1" lang="en-US" altLang="zh-CN" sz="3600" i="1">
                <a:solidFill>
                  <a:schemeClr val="accent1"/>
                </a:solidFill>
              </a:rPr>
              <a:t>P1</a:t>
            </a:r>
            <a:r>
              <a:rPr kumimoji="1" lang="zh-CN" altLang="en-US" sz="3600" i="1">
                <a:solidFill>
                  <a:schemeClr val="accent1"/>
                </a:solidFill>
              </a:rPr>
              <a:t>)，恢复执行 </a:t>
            </a:r>
            <a:r>
              <a:rPr kumimoji="1" lang="en-US" altLang="zh-CN" sz="3600" i="1">
                <a:solidFill>
                  <a:schemeClr val="accent1"/>
                </a:solidFill>
              </a:rPr>
              <a:t>G</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zh-CN" altLang="en-US" sz="3600" i="1">
                <a:solidFill>
                  <a:schemeClr val="accent1"/>
                </a:solidFill>
              </a:rPr>
              <a:t>尝试获取 </a:t>
            </a:r>
            <a:r>
              <a:rPr kumimoji="1" lang="en-US" altLang="zh-CN" sz="3600" i="1">
                <a:solidFill>
                  <a:schemeClr val="accent1"/>
                </a:solidFill>
              </a:rPr>
              <a:t>idle list </a:t>
            </a:r>
            <a:r>
              <a:rPr kumimoji="1" lang="zh-CN" altLang="en-US" sz="3600" i="1">
                <a:solidFill>
                  <a:schemeClr val="accent1"/>
                </a:solidFill>
              </a:rPr>
              <a:t>中的空闲 </a:t>
            </a:r>
            <a:r>
              <a:rPr kumimoji="1" lang="en-US" altLang="zh-CN" sz="3600" i="1">
                <a:solidFill>
                  <a:schemeClr val="accent1"/>
                </a:solidFill>
              </a:rPr>
              <a:t>P</a:t>
            </a:r>
            <a:endParaRPr kumimoji="1" lang="en-US" altLang="zh-CN" sz="3600" i="1">
              <a:solidFill>
                <a:schemeClr val="accent1"/>
              </a:solidFill>
            </a:endParaRPr>
          </a:p>
          <a:p>
            <a:pPr marL="571500" indent="-571500">
              <a:lnSpc>
                <a:spcPct val="150000"/>
              </a:lnSpc>
              <a:buFont typeface="Arial" panose="020B0604020202090204" pitchFamily="34" charset="0"/>
              <a:buChar char="•"/>
            </a:pPr>
            <a:r>
              <a:rPr kumimoji="1" lang="zh-CN" altLang="en-US" sz="3600" i="1">
                <a:solidFill>
                  <a:schemeClr val="accent2"/>
                </a:solidFill>
              </a:rPr>
              <a:t>把 </a:t>
            </a:r>
            <a:r>
              <a:rPr kumimoji="1" lang="en-US" altLang="zh-CN" sz="3600" i="1">
                <a:solidFill>
                  <a:schemeClr val="accent2"/>
                </a:solidFill>
              </a:rPr>
              <a:t>G </a:t>
            </a:r>
            <a:r>
              <a:rPr kumimoji="1" lang="zh-CN" altLang="en-US" sz="3600" i="1">
                <a:solidFill>
                  <a:schemeClr val="accent2"/>
                </a:solidFill>
              </a:rPr>
              <a:t>放回 </a:t>
            </a:r>
            <a:r>
              <a:rPr kumimoji="1" lang="en-US" altLang="zh-CN" sz="3600" i="1">
                <a:solidFill>
                  <a:schemeClr val="accent2"/>
                </a:solidFill>
              </a:rPr>
              <a:t>global queue</a:t>
            </a:r>
            <a:r>
              <a:rPr kumimoji="1" lang="zh-CN" altLang="en-US" sz="3600" i="1">
                <a:solidFill>
                  <a:schemeClr val="accent2"/>
                </a:solidFill>
              </a:rPr>
              <a:t>，</a:t>
            </a:r>
            <a:r>
              <a:rPr kumimoji="1" lang="en-US" altLang="zh-CN" sz="3600" i="1">
                <a:solidFill>
                  <a:schemeClr val="accent2"/>
                </a:solidFill>
              </a:rPr>
              <a:t>M </a:t>
            </a:r>
            <a:r>
              <a:rPr kumimoji="1" lang="zh-CN" altLang="en-US" sz="3600" i="1">
                <a:solidFill>
                  <a:schemeClr val="accent2"/>
                </a:solidFill>
              </a:rPr>
              <a:t>放回到 </a:t>
            </a:r>
            <a:r>
              <a:rPr kumimoji="1" lang="en-US" altLang="zh-CN" sz="3600" i="1">
                <a:solidFill>
                  <a:schemeClr val="accent2"/>
                </a:solidFill>
              </a:rPr>
              <a:t>idle list</a:t>
            </a:r>
            <a:endParaRPr kumimoji="1" lang="en-US" altLang="zh-CN">
              <a:solidFill>
                <a:schemeClr val="bg1"/>
              </a:solidFill>
            </a:endParaRPr>
          </a:p>
          <a:p>
            <a:pPr>
              <a:lnSpc>
                <a:spcPct val="150000"/>
              </a:lnSpc>
              <a:buFont typeface="Arial" panose="020B0604020202090204" pitchFamily="34" charset="0"/>
            </a:pPr>
            <a:endParaRPr kumimoji="1" lang="en-US" altLang="zh-CN">
              <a:solidFill>
                <a:schemeClr val="bg1"/>
              </a:solidFill>
            </a:endParaRPr>
          </a:p>
        </p:txBody>
      </p:sp>
      <p:pic>
        <p:nvPicPr>
          <p:cNvPr id="3" name="图片 2"/>
          <p:cNvPicPr>
            <a:picLocks noChangeAspect="1"/>
          </p:cNvPicPr>
          <p:nvPr/>
        </p:nvPicPr>
        <p:blipFill>
          <a:blip r:embed="rId1"/>
          <a:stretch>
            <a:fillRect/>
          </a:stretch>
        </p:blipFill>
        <p:spPr>
          <a:xfrm>
            <a:off x="11551920" y="2427605"/>
            <a:ext cx="12348210" cy="993902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sysmon</a:t>
            </a:r>
            <a:endParaRPr kumimoji="1" lang="en-US" altLang="zh-CN">
              <a:sym typeface="+mn-ea"/>
            </a:endParaRPr>
          </a:p>
        </p:txBody>
      </p:sp>
      <p:sp>
        <p:nvSpPr>
          <p:cNvPr id="5" name="文本占位符 4"/>
          <p:cNvSpPr>
            <a:spLocks noGrp="1"/>
          </p:cNvSpPr>
          <p:nvPr>
            <p:ph type="body" sz="quarter" idx="11"/>
          </p:nvPr>
        </p:nvSpPr>
        <p:spPr>
          <a:xfrm>
            <a:off x="2462530" y="2890520"/>
            <a:ext cx="8642350" cy="9013825"/>
          </a:xfrm>
        </p:spPr>
        <p:txBody>
          <a:bodyPr anchor="t" anchorCtr="0">
            <a:normAutofit fontScale="90000" lnSpcReduction="10000"/>
          </a:bodyPr>
          <a:lstStyle/>
          <a:p>
            <a:pPr>
              <a:lnSpc>
                <a:spcPct val="150000"/>
              </a:lnSpc>
              <a:buFont typeface="Arial" panose="020B0604020202090204" pitchFamily="34" charset="0"/>
            </a:pPr>
            <a:r>
              <a:rPr kumimoji="1" lang="zh-CN" altLang="en-US">
                <a:solidFill>
                  <a:schemeClr val="bg1"/>
                </a:solidFill>
              </a:rPr>
              <a:t>协作式抢占，当 </a:t>
            </a:r>
            <a:r>
              <a:rPr kumimoji="1" lang="en-US" altLang="zh-CN">
                <a:solidFill>
                  <a:schemeClr val="bg1"/>
                </a:solidFill>
              </a:rPr>
              <a:t>P </a:t>
            </a:r>
            <a:r>
              <a:rPr kumimoji="1" lang="zh-CN" altLang="en-US">
                <a:solidFill>
                  <a:schemeClr val="bg1"/>
                </a:solidFill>
              </a:rPr>
              <a:t>在 </a:t>
            </a:r>
            <a:r>
              <a:rPr kumimoji="1" lang="en-US" altLang="zh-CN">
                <a:solidFill>
                  <a:schemeClr val="bg1"/>
                </a:solidFill>
              </a:rPr>
              <a:t>M </a:t>
            </a:r>
            <a:r>
              <a:rPr kumimoji="1" lang="zh-CN" altLang="en-US">
                <a:solidFill>
                  <a:schemeClr val="bg1"/>
                </a:solidFill>
              </a:rPr>
              <a:t>上执行时间超过</a:t>
            </a:r>
            <a:r>
              <a:rPr kumimoji="1" lang="en-US" altLang="zh-CN">
                <a:solidFill>
                  <a:schemeClr val="bg1"/>
                </a:solidFill>
              </a:rPr>
              <a:t>10ms</a:t>
            </a:r>
            <a:r>
              <a:rPr kumimoji="1" lang="zh-CN" altLang="en-US">
                <a:solidFill>
                  <a:schemeClr val="bg1"/>
                </a:solidFill>
              </a:rPr>
              <a:t>，</a:t>
            </a:r>
            <a:r>
              <a:rPr kumimoji="1" lang="en-US" altLang="zh-CN">
                <a:solidFill>
                  <a:schemeClr val="bg1"/>
                </a:solidFill>
              </a:rPr>
              <a:t>sysmon </a:t>
            </a:r>
            <a:r>
              <a:rPr kumimoji="1" lang="zh-CN" altLang="en-US">
                <a:solidFill>
                  <a:schemeClr val="bg1"/>
                </a:solidFill>
              </a:rPr>
              <a:t>调用 </a:t>
            </a:r>
            <a:r>
              <a:rPr kumimoji="1" lang="zh-CN" altLang="en-US">
                <a:solidFill>
                  <a:schemeClr val="accent2">
                    <a:lumMod val="60000"/>
                    <a:lumOff val="40000"/>
                  </a:schemeClr>
                </a:solidFill>
              </a:rPr>
              <a:t>preemptone </a:t>
            </a:r>
            <a:r>
              <a:rPr kumimoji="1" lang="zh-CN" altLang="en-US">
                <a:solidFill>
                  <a:schemeClr val="bg1"/>
                </a:solidFill>
              </a:rPr>
              <a:t>将 </a:t>
            </a:r>
            <a:r>
              <a:rPr kumimoji="1" lang="en-US" altLang="zh-CN">
                <a:solidFill>
                  <a:schemeClr val="bg1"/>
                </a:solidFill>
              </a:rPr>
              <a:t>G </a:t>
            </a:r>
            <a:r>
              <a:rPr kumimoji="1" lang="zh-CN" altLang="en-US">
                <a:solidFill>
                  <a:schemeClr val="bg1"/>
                </a:solidFill>
              </a:rPr>
              <a:t>标记为 </a:t>
            </a:r>
            <a:r>
              <a:rPr kumimoji="1" lang="zh-CN" altLang="en-US">
                <a:solidFill>
                  <a:schemeClr val="accent2">
                    <a:lumMod val="60000"/>
                    <a:lumOff val="40000"/>
                  </a:schemeClr>
                </a:solidFill>
              </a:rPr>
              <a:t>stackPreempt </a:t>
            </a:r>
            <a:r>
              <a:rPr kumimoji="1" lang="zh-CN" altLang="en-US">
                <a:solidFill>
                  <a:schemeClr val="bg1"/>
                </a:solidFill>
              </a:rPr>
              <a:t>。因此需要在某个地方触发检测逻辑，</a:t>
            </a:r>
            <a:r>
              <a:rPr kumimoji="1" lang="en-US" altLang="zh-CN">
                <a:solidFill>
                  <a:schemeClr val="bg1"/>
                </a:solidFill>
              </a:rPr>
              <a:t>Go </a:t>
            </a:r>
            <a:r>
              <a:rPr kumimoji="1" lang="zh-CN" altLang="en-US">
                <a:solidFill>
                  <a:schemeClr val="bg1"/>
                </a:solidFill>
              </a:rPr>
              <a:t>当前是在检查栈是否溢出的地方判定(</a:t>
            </a:r>
            <a:r>
              <a:rPr kumimoji="1" lang="en-US" altLang="zh-CN">
                <a:solidFill>
                  <a:schemeClr val="accent2">
                    <a:lumMod val="60000"/>
                    <a:lumOff val="40000"/>
                  </a:schemeClr>
                </a:solidFill>
              </a:rPr>
              <a:t>morestack()</a:t>
            </a:r>
            <a:r>
              <a:rPr kumimoji="1" lang="zh-CN" altLang="en-US">
                <a:solidFill>
                  <a:schemeClr val="bg1"/>
                </a:solidFill>
              </a:rPr>
              <a:t>)，</a:t>
            </a:r>
            <a:r>
              <a:rPr kumimoji="1" lang="en-US" altLang="zh-CN">
                <a:solidFill>
                  <a:schemeClr val="bg1"/>
                </a:solidFill>
              </a:rPr>
              <a:t>M </a:t>
            </a:r>
            <a:r>
              <a:rPr kumimoji="1" lang="zh-CN" altLang="en-US">
                <a:solidFill>
                  <a:schemeClr val="bg1"/>
                </a:solidFill>
              </a:rPr>
              <a:t>会保存当前 </a:t>
            </a:r>
            <a:r>
              <a:rPr kumimoji="1" lang="en-US" altLang="zh-CN">
                <a:solidFill>
                  <a:schemeClr val="bg1"/>
                </a:solidFill>
              </a:rPr>
              <a:t>G </a:t>
            </a:r>
            <a:r>
              <a:rPr kumimoji="1" lang="zh-CN" altLang="en-US">
                <a:solidFill>
                  <a:schemeClr val="bg1"/>
                </a:solidFill>
              </a:rPr>
              <a:t>的上下文，重新进入调度逻辑。</a:t>
            </a:r>
            <a:endParaRPr kumimoji="1" lang="zh-CN" altLang="en-US">
              <a:solidFill>
                <a:schemeClr val="bg1"/>
              </a:solidFill>
              <a:hlinkClick r:id="rId1" action="ppaction://hlinkfile"/>
            </a:endParaRPr>
          </a:p>
          <a:p>
            <a:pPr>
              <a:lnSpc>
                <a:spcPct val="150000"/>
              </a:lnSpc>
              <a:buFont typeface="Arial" panose="020B0604020202090204" pitchFamily="34" charset="0"/>
            </a:pPr>
            <a:r>
              <a:rPr kumimoji="1" lang="en-US" altLang="zh-CN" sz="3600" i="1">
                <a:solidFill>
                  <a:schemeClr val="accent1">
                    <a:lumMod val="40000"/>
                    <a:lumOff val="60000"/>
                  </a:schemeClr>
                </a:solidFill>
                <a:latin typeface="Helvetica Oblique" charset="0"/>
                <a:cs typeface="Helvetica Oblique" charset="0"/>
              </a:rPr>
              <a:t>Tips</a:t>
            </a:r>
            <a:r>
              <a:rPr kumimoji="1" lang="zh-CN" altLang="en-US">
                <a:solidFill>
                  <a:schemeClr val="bg1"/>
                </a:solidFill>
              </a:rPr>
              <a:t>：</a:t>
            </a:r>
            <a:endParaRPr kumimoji="1" lang="zh-CN" altLang="en-US">
              <a:solidFill>
                <a:schemeClr val="bg1"/>
              </a:solidFill>
            </a:endParaRPr>
          </a:p>
          <a:p>
            <a:pPr>
              <a:lnSpc>
                <a:spcPct val="150000"/>
              </a:lnSpc>
              <a:buFont typeface="Arial" panose="020B0604020202090204" pitchFamily="34" charset="0"/>
            </a:pPr>
            <a:r>
              <a:rPr kumimoji="1" lang="zh-CN" altLang="en-US" sz="3600" i="1">
                <a:solidFill>
                  <a:schemeClr val="accent2">
                    <a:lumMod val="60000"/>
                    <a:lumOff val="40000"/>
                  </a:schemeClr>
                </a:solidFill>
                <a:sym typeface="+mn-ea"/>
              </a:rPr>
              <a:t>死循环：</a:t>
            </a:r>
            <a:r>
              <a:rPr kumimoji="1" lang="zh-CN" altLang="en-US">
                <a:solidFill>
                  <a:schemeClr val="bg1"/>
                </a:solidFill>
                <a:sym typeface="+mn-ea"/>
                <a:hlinkClick r:id="rId1" action="ppaction://hlinkfile"/>
              </a:rPr>
              <a:t>issues/11462</a:t>
            </a:r>
            <a:endParaRPr kumimoji="1" lang="zh-CN" altLang="en-US">
              <a:solidFill>
                <a:schemeClr val="bg1"/>
              </a:solidFill>
              <a:sym typeface="+mn-ea"/>
            </a:endParaRPr>
          </a:p>
          <a:p>
            <a:pPr>
              <a:lnSpc>
                <a:spcPct val="150000"/>
              </a:lnSpc>
              <a:buFont typeface="Arial" panose="020B0604020202090204" pitchFamily="34" charset="0"/>
            </a:pPr>
            <a:r>
              <a:rPr kumimoji="1" lang="zh-CN" altLang="en-US" sz="3600" i="1">
                <a:solidFill>
                  <a:schemeClr val="accent2">
                    <a:lumMod val="60000"/>
                    <a:lumOff val="40000"/>
                  </a:schemeClr>
                </a:solidFill>
              </a:rPr>
              <a:t>信号抢占：</a:t>
            </a:r>
            <a:r>
              <a:rPr kumimoji="1" lang="zh-CN" altLang="en-US">
                <a:solidFill>
                  <a:schemeClr val="bg1"/>
                </a:solidFill>
                <a:hlinkClick r:id="rId2" action="ppaction://hlinkfile"/>
              </a:rPr>
              <a:t>go1.14基于信号的抢占式调度实现原理</a:t>
            </a:r>
            <a:endParaRPr kumimoji="1" lang="zh-CN" altLang="en-US">
              <a:solidFill>
                <a:schemeClr val="bg1"/>
              </a:solidFill>
            </a:endParaRPr>
          </a:p>
        </p:txBody>
      </p:sp>
      <p:pic>
        <p:nvPicPr>
          <p:cNvPr id="3" name="图片 2"/>
          <p:cNvPicPr>
            <a:picLocks noChangeAspect="1"/>
          </p:cNvPicPr>
          <p:nvPr/>
        </p:nvPicPr>
        <p:blipFill>
          <a:blip r:embed="rId3"/>
          <a:stretch>
            <a:fillRect/>
          </a:stretch>
        </p:blipFill>
        <p:spPr>
          <a:xfrm>
            <a:off x="11824970" y="2400935"/>
            <a:ext cx="11823065" cy="9992995"/>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sysmon</a:t>
            </a:r>
            <a:endParaRPr kumimoji="1" lang="en-US" altLang="zh-CN">
              <a:sym typeface="+mn-ea"/>
            </a:endParaRPr>
          </a:p>
        </p:txBody>
      </p:sp>
      <p:sp>
        <p:nvSpPr>
          <p:cNvPr id="5" name="文本占位符 4"/>
          <p:cNvSpPr>
            <a:spLocks noGrp="1"/>
          </p:cNvSpPr>
          <p:nvPr>
            <p:ph type="body" sz="quarter" idx="11"/>
          </p:nvPr>
        </p:nvSpPr>
        <p:spPr>
          <a:xfrm>
            <a:off x="2462530" y="2890520"/>
            <a:ext cx="8642350" cy="9013825"/>
          </a:xfrm>
        </p:spPr>
        <p:txBody>
          <a:bodyPr anchor="t" anchorCtr="0">
            <a:normAutofit fontScale="90000" lnSpcReduction="20000"/>
          </a:bodyPr>
          <a:lstStyle/>
          <a:p>
            <a:pPr>
              <a:lnSpc>
                <a:spcPct val="150000"/>
              </a:lnSpc>
              <a:buFont typeface="Arial" panose="020B0604020202090204" pitchFamily="34" charset="0"/>
            </a:pPr>
            <a:r>
              <a:rPr kumimoji="1" lang="zh-CN" altLang="en-US">
                <a:solidFill>
                  <a:schemeClr val="bg1"/>
                </a:solidFill>
              </a:rPr>
              <a:t>异步抢占，注册 sigurg 信号，通过</a:t>
            </a:r>
            <a:r>
              <a:rPr kumimoji="1" lang="en-US" altLang="zh-CN">
                <a:solidFill>
                  <a:schemeClr val="bg1"/>
                </a:solidFill>
              </a:rPr>
              <a:t>sysmon </a:t>
            </a:r>
            <a:r>
              <a:rPr kumimoji="1" lang="zh-CN" altLang="en-US">
                <a:solidFill>
                  <a:schemeClr val="bg1"/>
                </a:solidFill>
              </a:rPr>
              <a:t>检测，对 </a:t>
            </a:r>
            <a:r>
              <a:rPr kumimoji="1" lang="en-US" altLang="zh-CN">
                <a:solidFill>
                  <a:schemeClr val="bg1"/>
                </a:solidFill>
              </a:rPr>
              <a:t>M </a:t>
            </a:r>
            <a:r>
              <a:rPr kumimoji="1" lang="zh-CN" altLang="en-US">
                <a:solidFill>
                  <a:schemeClr val="bg1"/>
                </a:solidFill>
              </a:rPr>
              <a:t>对应的线程发送信号，触发注册的 </a:t>
            </a:r>
            <a:r>
              <a:rPr kumimoji="1" lang="en-US" altLang="zh-CN">
                <a:solidFill>
                  <a:schemeClr val="bg1"/>
                </a:solidFill>
              </a:rPr>
              <a:t>handler</a:t>
            </a:r>
            <a:r>
              <a:rPr kumimoji="1" lang="zh-CN" altLang="en-US">
                <a:solidFill>
                  <a:schemeClr val="bg1"/>
                </a:solidFill>
              </a:rPr>
              <a:t>，它往当前 </a:t>
            </a:r>
            <a:r>
              <a:rPr kumimoji="1" lang="en-US" altLang="zh-CN">
                <a:solidFill>
                  <a:schemeClr val="bg1"/>
                </a:solidFill>
              </a:rPr>
              <a:t>G </a:t>
            </a:r>
            <a:r>
              <a:rPr kumimoji="1" lang="zh-CN" altLang="en-US">
                <a:solidFill>
                  <a:schemeClr val="bg1"/>
                </a:solidFill>
              </a:rPr>
              <a:t>的 </a:t>
            </a:r>
            <a:r>
              <a:rPr kumimoji="1" lang="en-US" altLang="zh-CN">
                <a:solidFill>
                  <a:schemeClr val="accent2">
                    <a:lumMod val="60000"/>
                    <a:lumOff val="40000"/>
                  </a:schemeClr>
                </a:solidFill>
              </a:rPr>
              <a:t>PC </a:t>
            </a:r>
            <a:r>
              <a:rPr kumimoji="1" lang="zh-CN" altLang="en-US">
                <a:solidFill>
                  <a:schemeClr val="bg1"/>
                </a:solidFill>
              </a:rPr>
              <a:t>中插入一条指令(调用某个方法)，在处理完 </a:t>
            </a:r>
            <a:r>
              <a:rPr kumimoji="1" lang="en-US" altLang="zh-CN">
                <a:solidFill>
                  <a:schemeClr val="bg1"/>
                </a:solidFill>
              </a:rPr>
              <a:t>handler</a:t>
            </a:r>
            <a:r>
              <a:rPr kumimoji="1" lang="zh-CN" altLang="en-US">
                <a:solidFill>
                  <a:schemeClr val="bg1"/>
                </a:solidFill>
              </a:rPr>
              <a:t>，</a:t>
            </a:r>
            <a:r>
              <a:rPr kumimoji="1" lang="en-US" altLang="zh-CN">
                <a:solidFill>
                  <a:schemeClr val="bg1"/>
                </a:solidFill>
              </a:rPr>
              <a:t>G </a:t>
            </a:r>
            <a:r>
              <a:rPr kumimoji="1" lang="zh-CN" altLang="en-US">
                <a:solidFill>
                  <a:schemeClr val="bg1"/>
                </a:solidFill>
              </a:rPr>
              <a:t>恢复后，自己把自己推到了 </a:t>
            </a:r>
            <a:r>
              <a:rPr kumimoji="1" lang="en-US" altLang="zh-CN">
                <a:solidFill>
                  <a:schemeClr val="bg1"/>
                </a:solidFill>
              </a:rPr>
              <a:t>global queue </a:t>
            </a:r>
            <a:r>
              <a:rPr kumimoji="1" lang="zh-CN" altLang="en-US">
                <a:solidFill>
                  <a:schemeClr val="bg1"/>
                </a:solidFill>
              </a:rPr>
              <a:t>中。</a:t>
            </a:r>
            <a:endParaRPr kumimoji="1" lang="zh-CN" altLang="en-US">
              <a:solidFill>
                <a:schemeClr val="accent1">
                  <a:lumMod val="60000"/>
                  <a:lumOff val="40000"/>
                </a:schemeClr>
              </a:solidFill>
            </a:endParaRPr>
          </a:p>
          <a:p>
            <a:pPr>
              <a:lnSpc>
                <a:spcPct val="150000"/>
              </a:lnSpc>
              <a:buFont typeface="Arial" panose="020B0604020202090204" pitchFamily="34" charset="0"/>
            </a:pPr>
            <a:endParaRPr kumimoji="1" lang="zh-CN" altLang="en-US">
              <a:solidFill>
                <a:schemeClr val="accent1">
                  <a:lumMod val="60000"/>
                  <a:lumOff val="40000"/>
                </a:schemeClr>
              </a:solidFill>
            </a:endParaRPr>
          </a:p>
          <a:p>
            <a:pPr>
              <a:lnSpc>
                <a:spcPct val="150000"/>
              </a:lnSpc>
              <a:buFont typeface="Arial" panose="020B0604020202090204" pitchFamily="34" charset="0"/>
            </a:pPr>
            <a:r>
              <a:rPr kumimoji="1" lang="en-US" altLang="zh-CN" sz="3600" i="1">
                <a:solidFill>
                  <a:schemeClr val="accent1">
                    <a:lumMod val="60000"/>
                    <a:lumOff val="40000"/>
                  </a:schemeClr>
                </a:solidFill>
                <a:latin typeface="Helvetica Oblique" charset="0"/>
                <a:cs typeface="Helvetica Oblique" charset="0"/>
              </a:rPr>
              <a:t>Tips: </a:t>
            </a:r>
            <a:r>
              <a:rPr kumimoji="1" lang="zh-CN" altLang="en-US" sz="3600" i="1">
                <a:solidFill>
                  <a:schemeClr val="accent1">
                    <a:lumMod val="60000"/>
                    <a:lumOff val="40000"/>
                  </a:schemeClr>
                </a:solidFill>
                <a:latin typeface="Helvetica Oblique" charset="0"/>
                <a:cs typeface="Helvetica Oblique" charset="0"/>
              </a:rPr>
              <a:t>发生程序 </a:t>
            </a:r>
            <a:r>
              <a:rPr kumimoji="1" lang="en-US" altLang="zh-CN" sz="3600" i="1">
                <a:solidFill>
                  <a:schemeClr val="accent1">
                    <a:lumMod val="60000"/>
                    <a:lumOff val="40000"/>
                  </a:schemeClr>
                </a:solidFill>
                <a:latin typeface="Helvetica Oblique" charset="0"/>
                <a:cs typeface="Helvetica Oblique" charset="0"/>
              </a:rPr>
              <a:t>hang </a:t>
            </a:r>
            <a:r>
              <a:rPr kumimoji="1" lang="zh-CN" altLang="en-US" sz="3600" i="1">
                <a:solidFill>
                  <a:schemeClr val="accent1">
                    <a:lumMod val="60000"/>
                    <a:lumOff val="40000"/>
                  </a:schemeClr>
                </a:solidFill>
                <a:latin typeface="Helvetica Oblique" charset="0"/>
                <a:cs typeface="Helvetica Oblique" charset="0"/>
              </a:rPr>
              <a:t>死情况时，通常使用什么工具诊断？</a:t>
            </a:r>
            <a:endParaRPr kumimoji="1" lang="en-US" altLang="zh-CN">
              <a:solidFill>
                <a:schemeClr val="bg1"/>
              </a:solidFill>
            </a:endParaRPr>
          </a:p>
          <a:p>
            <a:pPr marL="571500" indent="-571500">
              <a:lnSpc>
                <a:spcPct val="150000"/>
              </a:lnSpc>
              <a:buFont typeface="Arial" panose="020B0604020202090204" pitchFamily="34" charset="0"/>
              <a:buChar char="•"/>
            </a:pPr>
            <a:r>
              <a:rPr kumimoji="1" lang="en-US" altLang="zh-CN" sz="3600" i="1">
                <a:solidFill>
                  <a:schemeClr val="accent2">
                    <a:lumMod val="60000"/>
                    <a:lumOff val="40000"/>
                  </a:schemeClr>
                </a:solidFill>
                <a:latin typeface="Helvetica Oblique" charset="0"/>
                <a:cs typeface="Helvetica Oblique" charset="0"/>
              </a:rPr>
              <a:t>go tool pprof</a:t>
            </a:r>
            <a:endParaRPr kumimoji="1" lang="en-US" altLang="zh-CN" sz="3600" i="1">
              <a:solidFill>
                <a:schemeClr val="accent2">
                  <a:lumMod val="60000"/>
                  <a:lumOff val="40000"/>
                </a:schemeClr>
              </a:solidFill>
              <a:latin typeface="Helvetica Oblique" charset="0"/>
              <a:cs typeface="Helvetica Oblique" charset="0"/>
            </a:endParaRPr>
          </a:p>
          <a:p>
            <a:pPr marL="571500" indent="-571500">
              <a:lnSpc>
                <a:spcPct val="150000"/>
              </a:lnSpc>
              <a:buFont typeface="Arial" panose="020B0604020202090204" pitchFamily="34" charset="0"/>
              <a:buChar char="•"/>
            </a:pPr>
            <a:r>
              <a:rPr kumimoji="1" lang="en-US" altLang="zh-CN" sz="3600" i="1">
                <a:solidFill>
                  <a:schemeClr val="accent2">
                    <a:lumMod val="60000"/>
                    <a:lumOff val="40000"/>
                  </a:schemeClr>
                </a:solidFill>
                <a:latin typeface="Helvetica Oblique" charset="0"/>
                <a:cs typeface="Helvetica Oblique" charset="0"/>
              </a:rPr>
              <a:t>perf top</a:t>
            </a:r>
            <a:endParaRPr kumimoji="1" lang="en-US" altLang="zh-CN" sz="3600" i="1">
              <a:solidFill>
                <a:schemeClr val="accent2">
                  <a:lumMod val="60000"/>
                  <a:lumOff val="40000"/>
                </a:schemeClr>
              </a:solidFill>
              <a:latin typeface="Helvetica Oblique" charset="0"/>
              <a:cs typeface="Helvetica Oblique" charset="0"/>
            </a:endParaRPr>
          </a:p>
        </p:txBody>
      </p:sp>
      <p:pic>
        <p:nvPicPr>
          <p:cNvPr id="2" name="图片 1"/>
          <p:cNvPicPr>
            <a:picLocks noChangeAspect="1"/>
          </p:cNvPicPr>
          <p:nvPr/>
        </p:nvPicPr>
        <p:blipFill>
          <a:blip r:embed="rId1"/>
          <a:stretch>
            <a:fillRect/>
          </a:stretch>
        </p:blipFill>
        <p:spPr>
          <a:xfrm>
            <a:off x="11417935" y="3759200"/>
            <a:ext cx="12543790" cy="727646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Network poller</a:t>
            </a:r>
            <a:endParaRPr kumimoji="1" lang="en-US" altLang="zh-CN">
              <a:sym typeface="+mn-ea"/>
            </a:endParaRPr>
          </a:p>
        </p:txBody>
      </p:sp>
      <p:sp>
        <p:nvSpPr>
          <p:cNvPr id="5" name="文本占位符 4"/>
          <p:cNvSpPr>
            <a:spLocks noGrp="1"/>
          </p:cNvSpPr>
          <p:nvPr>
            <p:ph type="body" sz="quarter" idx="11"/>
          </p:nvPr>
        </p:nvSpPr>
        <p:spPr>
          <a:xfrm>
            <a:off x="2462530" y="2890520"/>
            <a:ext cx="8642350" cy="9013825"/>
          </a:xfrm>
        </p:spPr>
        <p:txBody>
          <a:bodyPr anchor="t" anchorCtr="0">
            <a:noAutofit/>
          </a:bodyPr>
          <a:lstStyle/>
          <a:p>
            <a:pPr>
              <a:lnSpc>
                <a:spcPct val="150000"/>
              </a:lnSpc>
              <a:buFont typeface="Arial" panose="020B0604020202090204" pitchFamily="34" charset="0"/>
            </a:pPr>
            <a:r>
              <a:rPr kumimoji="1"/>
              <a:t>所有的 I/O 都是阻塞的。G 发起网络 I/O 操作也不会导致 M 被阻塞(仅阻塞G)</a:t>
            </a:r>
            <a:r>
              <a:rPr kumimoji="1" lang="zh-CN"/>
              <a:t>，从而不会导致大量 M 被创建出来。</a:t>
            </a:r>
            <a:endParaRPr kumimoji="1" lang="zh-CN"/>
          </a:p>
          <a:p>
            <a:pPr>
              <a:lnSpc>
                <a:spcPct val="150000"/>
              </a:lnSpc>
              <a:buFont typeface="Arial" panose="020B0604020202090204" pitchFamily="34" charset="0"/>
            </a:pPr>
            <a:r>
              <a:rPr kumimoji="1" lang="zh-CN"/>
              <a:t>将异步 I/O 转换为阻塞 I/O 的部分称为netpoller。</a:t>
            </a:r>
            <a:endParaRPr kumimoji="1" lang="zh-CN"/>
          </a:p>
          <a:p>
            <a:pPr>
              <a:lnSpc>
                <a:spcPct val="150000"/>
              </a:lnSpc>
              <a:buFont typeface="Arial" panose="020B0604020202090204" pitchFamily="34" charset="0"/>
            </a:pPr>
            <a:r>
              <a:rPr kumimoji="1" lang="zh-CN"/>
              <a:t>打开或接受连接都被设置为</a:t>
            </a:r>
            <a:r>
              <a:rPr kumimoji="1" lang="zh-CN">
                <a:solidFill>
                  <a:schemeClr val="accent2">
                    <a:lumMod val="60000"/>
                    <a:lumOff val="40000"/>
                  </a:schemeClr>
                </a:solidFill>
              </a:rPr>
              <a:t>非阻塞模式</a:t>
            </a:r>
            <a:r>
              <a:rPr kumimoji="1" lang="zh-CN"/>
              <a:t>。如果你试图对其进行 I/O 操作，并且文件描述符数据还没有准备好，它将返回一个错误代码，然后调用 netpoller。</a:t>
            </a:r>
            <a:endParaRPr kumimoji="1" lang="zh-CN"/>
          </a:p>
        </p:txBody>
      </p:sp>
      <p:pic>
        <p:nvPicPr>
          <p:cNvPr id="2" name="图片 1"/>
          <p:cNvPicPr>
            <a:picLocks noChangeAspect="1"/>
          </p:cNvPicPr>
          <p:nvPr/>
        </p:nvPicPr>
        <p:blipFill>
          <a:blip r:embed="rId1"/>
          <a:stretch>
            <a:fillRect/>
          </a:stretch>
        </p:blipFill>
        <p:spPr>
          <a:xfrm>
            <a:off x="11566525" y="2890520"/>
            <a:ext cx="12576810" cy="915479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Network poller</a:t>
            </a:r>
            <a:endParaRPr kumimoji="1" lang="en-US" altLang="zh-CN">
              <a:sym typeface="+mn-ea"/>
            </a:endParaRPr>
          </a:p>
        </p:txBody>
      </p:sp>
      <p:sp>
        <p:nvSpPr>
          <p:cNvPr id="5" name="文本占位符 4"/>
          <p:cNvSpPr>
            <a:spLocks noGrp="1"/>
          </p:cNvSpPr>
          <p:nvPr>
            <p:ph type="body" sz="quarter" idx="11"/>
          </p:nvPr>
        </p:nvSpPr>
        <p:spPr>
          <a:xfrm>
            <a:off x="2462530" y="2890520"/>
            <a:ext cx="8642350" cy="9013825"/>
          </a:xfrm>
        </p:spPr>
        <p:txBody>
          <a:bodyPr anchor="t" anchorCtr="0">
            <a:noAutofit/>
          </a:bodyPr>
          <a:lstStyle/>
          <a:p>
            <a:pPr>
              <a:lnSpc>
                <a:spcPct val="150000"/>
              </a:lnSpc>
              <a:buFont typeface="Arial" panose="020B0604020202090204" pitchFamily="34" charset="0"/>
            </a:pPr>
            <a:r>
              <a:rPr kumimoji="1" lang="en-US" altLang="zh-CN"/>
              <a:t>network poller </a:t>
            </a:r>
            <a:r>
              <a:rPr kumimoji="1" lang="zh-CN" altLang="en-US"/>
              <a:t>触发点：</a:t>
            </a:r>
            <a:endParaRPr kumimoji="1" lang="zh-CN" altLang="en-US"/>
          </a:p>
          <a:p>
            <a:pPr marL="571500" indent="-571500">
              <a:lnSpc>
                <a:spcPct val="150000"/>
              </a:lnSpc>
              <a:buFont typeface="Arial" panose="020B0604020202090204" pitchFamily="34" charset="0"/>
              <a:buChar char="•"/>
            </a:pPr>
            <a:r>
              <a:rPr kumimoji="1" lang="en-US" altLang="zh-CN"/>
              <a:t>sysmon</a:t>
            </a:r>
            <a:endParaRPr kumimoji="1" lang="en-US" altLang="zh-CN"/>
          </a:p>
          <a:p>
            <a:pPr marL="571500" indent="-571500">
              <a:lnSpc>
                <a:spcPct val="150000"/>
              </a:lnSpc>
              <a:buFont typeface="Arial" panose="020B0604020202090204" pitchFamily="34" charset="0"/>
              <a:buChar char="•"/>
            </a:pPr>
            <a:r>
              <a:rPr kumimoji="1" lang="en-US" altLang="zh-CN"/>
              <a:t>schedule()</a:t>
            </a:r>
            <a:endParaRPr kumimoji="1" lang="en-US" altLang="zh-CN"/>
          </a:p>
          <a:p>
            <a:pPr marL="571500" indent="-571500">
              <a:lnSpc>
                <a:spcPct val="150000"/>
              </a:lnSpc>
              <a:buFont typeface="Arial" panose="020B0604020202090204" pitchFamily="34" charset="0"/>
              <a:buChar char="•"/>
            </a:pPr>
            <a:r>
              <a:rPr kumimoji="1" lang="en-US" altLang="zh-CN"/>
              <a:t>start the world</a:t>
            </a:r>
            <a:endParaRPr kumimoji="1" lang="en-US" altLang="zh-CN"/>
          </a:p>
          <a:p>
            <a:pPr>
              <a:lnSpc>
                <a:spcPct val="150000"/>
              </a:lnSpc>
              <a:buFont typeface="Arial" panose="020B0604020202090204" pitchFamily="34" charset="0"/>
            </a:pPr>
            <a:r>
              <a:rPr kumimoji="1" lang="zh-CN" altLang="en-US"/>
              <a:t>从 </a:t>
            </a:r>
            <a:r>
              <a:rPr kumimoji="1" lang="en-US" altLang="zh-CN"/>
              <a:t>ready </a:t>
            </a:r>
            <a:r>
              <a:rPr kumimoji="1" lang="zh-CN" altLang="en-US"/>
              <a:t>的网络事件中恢复 </a:t>
            </a:r>
            <a:r>
              <a:rPr kumimoji="1" lang="en-US" altLang="zh-CN"/>
              <a:t>G</a:t>
            </a:r>
            <a:r>
              <a:rPr kumimoji="1" lang="zh-CN" altLang="en-US"/>
              <a:t>。</a:t>
            </a:r>
            <a:endParaRPr kumimoji="1" lang="zh-CN" altLang="en-US"/>
          </a:p>
          <a:p>
            <a:pPr>
              <a:lnSpc>
                <a:spcPct val="150000"/>
              </a:lnSpc>
              <a:buFont typeface="Arial" panose="020B0604020202090204" pitchFamily="34" charset="0"/>
            </a:pPr>
            <a:r>
              <a:rPr kumimoji="1" lang="zh-CN" altLang="en-US" sz="3600" i="1">
                <a:solidFill>
                  <a:schemeClr val="accent2"/>
                </a:solidFill>
              </a:rPr>
              <a:t>gopark</a:t>
            </a:r>
            <a:r>
              <a:rPr kumimoji="1" lang="zh-CN" altLang="en-US" sz="3600" i="1">
                <a:solidFill>
                  <a:schemeClr val="accent1"/>
                </a:solidFill>
              </a:rPr>
              <a:t>，</a:t>
            </a:r>
            <a:r>
              <a:rPr kumimoji="1" lang="en-US" altLang="zh-CN" sz="3600" i="1">
                <a:solidFill>
                  <a:schemeClr val="accent1"/>
                </a:solidFill>
              </a:rPr>
              <a:t>G </a:t>
            </a:r>
            <a:r>
              <a:rPr kumimoji="1" lang="zh-CN" altLang="en-US" sz="3600" i="1">
                <a:solidFill>
                  <a:schemeClr val="accent1"/>
                </a:solidFill>
              </a:rPr>
              <a:t>置为 waiting 状态，等待显示goready唤醒，在poller中用得较多，还有锁、</a:t>
            </a:r>
            <a:r>
              <a:rPr kumimoji="1" lang="en-US" altLang="zh-CN" sz="3600" i="1">
                <a:solidFill>
                  <a:schemeClr val="accent1"/>
                </a:solidFill>
              </a:rPr>
              <a:t>chan</a:t>
            </a:r>
            <a:r>
              <a:rPr kumimoji="1" lang="zh-CN" altLang="en-US" sz="3600" i="1">
                <a:solidFill>
                  <a:schemeClr val="accent1"/>
                </a:solidFill>
              </a:rPr>
              <a:t>等。</a:t>
            </a:r>
            <a:endParaRPr kumimoji="1" lang="zh-CN" altLang="en-US" sz="3600" i="1">
              <a:solidFill>
                <a:schemeClr val="accent1"/>
              </a:solidFill>
            </a:endParaRPr>
          </a:p>
        </p:txBody>
      </p:sp>
      <p:pic>
        <p:nvPicPr>
          <p:cNvPr id="3" name="图片 2"/>
          <p:cNvPicPr>
            <a:picLocks noChangeAspect="1"/>
          </p:cNvPicPr>
          <p:nvPr/>
        </p:nvPicPr>
        <p:blipFill>
          <a:blip r:embed="rId1"/>
          <a:stretch>
            <a:fillRect/>
          </a:stretch>
        </p:blipFill>
        <p:spPr>
          <a:xfrm>
            <a:off x="11104880" y="3744595"/>
            <a:ext cx="12814935" cy="7305675"/>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OS thread</a:t>
            </a:r>
            <a:endParaRPr kumimoji="1" lang="en-US" altLang="zh-CN">
              <a:sym typeface="+mn-ea"/>
            </a:endParaRPr>
          </a:p>
        </p:txBody>
      </p:sp>
      <p:sp>
        <p:nvSpPr>
          <p:cNvPr id="5" name="文本占位符 4"/>
          <p:cNvSpPr>
            <a:spLocks noGrp="1"/>
          </p:cNvSpPr>
          <p:nvPr>
            <p:ph type="body" sz="quarter" idx="11"/>
          </p:nvPr>
        </p:nvSpPr>
        <p:spPr>
          <a:xfrm>
            <a:off x="2462530" y="2890520"/>
            <a:ext cx="20574635" cy="9013825"/>
          </a:xfrm>
        </p:spPr>
        <p:txBody>
          <a:bodyPr anchor="t" anchorCtr="0">
            <a:noAutofit/>
          </a:bodyPr>
          <a:lstStyle/>
          <a:p>
            <a:pPr>
              <a:lnSpc>
                <a:spcPct val="150000"/>
              </a:lnSpc>
              <a:buFont typeface="Arial" panose="020B0604020202090204" pitchFamily="34" charset="0"/>
            </a:pPr>
            <a:r>
              <a:rPr kumimoji="1" lang="zh-CN" altLang="en-US"/>
              <a:t>当使用了 </a:t>
            </a:r>
            <a:r>
              <a:rPr kumimoji="1" lang="en-US" altLang="zh-CN"/>
              <a:t>Syscall</a:t>
            </a:r>
            <a:r>
              <a:rPr kumimoji="1" lang="zh-CN" altLang="en-US"/>
              <a:t>，</a:t>
            </a:r>
            <a:r>
              <a:rPr kumimoji="1" lang="en-US" altLang="zh-CN"/>
              <a:t>Go </a:t>
            </a:r>
            <a:r>
              <a:rPr kumimoji="1" lang="zh-CN" altLang="en-US"/>
              <a:t>无法限制 </a:t>
            </a:r>
            <a:r>
              <a:rPr kumimoji="1" lang="en-US" altLang="zh-CN"/>
              <a:t>Blocked</a:t>
            </a:r>
            <a:r>
              <a:rPr kumimoji="1" lang="zh-CN" altLang="en-US"/>
              <a:t> </a:t>
            </a:r>
            <a:r>
              <a:rPr kumimoji="1" lang="en-US" altLang="zh-CN"/>
              <a:t>OS threads </a:t>
            </a:r>
            <a:r>
              <a:rPr kumimoji="1" lang="zh-CN" altLang="en-US"/>
              <a:t>的数量：</a:t>
            </a:r>
            <a:endParaRPr kumimoji="1" lang="zh-CN" altLang="en-US"/>
          </a:p>
          <a:p>
            <a:pPr>
              <a:lnSpc>
                <a:spcPct val="150000"/>
              </a:lnSpc>
              <a:buFont typeface="Arial" panose="020B0604020202090204" pitchFamily="34" charset="0"/>
            </a:pPr>
            <a:r>
              <a:rPr kumimoji="1" lang="zh-CN" altLang="en-US" sz="3600" i="1">
                <a:solidFill>
                  <a:schemeClr val="accent1">
                    <a:lumMod val="60000"/>
                    <a:lumOff val="40000"/>
                  </a:schemeClr>
                </a:solidFill>
                <a:latin typeface="Helvetica Oblique" charset="0"/>
                <a:cs typeface="Helvetica Oblique" charset="0"/>
              </a:rPr>
              <a:t>The GOMAXPROCS variable limits the number of operating system threads that can execute user-level Go code simultaneously. There is no limit to the number of threads that can be blocked in system calls on behalf of Go code; those do not count against the GOMAXPROCS limit. This package’s GOMAXPROCS function queries and changes the limit.</a:t>
            </a:r>
            <a:endParaRPr kumimoji="1" lang="zh-CN" altLang="en-US" sz="3600" i="1">
              <a:solidFill>
                <a:schemeClr val="accent1">
                  <a:lumMod val="60000"/>
                  <a:lumOff val="40000"/>
                </a:schemeClr>
              </a:solidFill>
              <a:latin typeface="Helvetica Oblique" charset="0"/>
              <a:cs typeface="Helvetica Oblique" charset="0"/>
            </a:endParaRPr>
          </a:p>
          <a:p>
            <a:pPr>
              <a:lnSpc>
                <a:spcPct val="150000"/>
              </a:lnSpc>
              <a:buFont typeface="Arial" panose="020B0604020202090204" pitchFamily="34" charset="0"/>
            </a:pPr>
            <a:endParaRPr kumimoji="1" lang="zh-CN" altLang="en-US" sz="3600" i="1">
              <a:solidFill>
                <a:schemeClr val="accent1">
                  <a:lumMod val="60000"/>
                  <a:lumOff val="40000"/>
                </a:schemeClr>
              </a:solidFill>
              <a:latin typeface="Helvetica Oblique" charset="0"/>
              <a:cs typeface="Helvetica Oblique" charset="0"/>
            </a:endParaRPr>
          </a:p>
          <a:p>
            <a:pPr>
              <a:lnSpc>
                <a:spcPct val="150000"/>
              </a:lnSpc>
              <a:buFont typeface="Arial" panose="020B0604020202090204" pitchFamily="34" charset="0"/>
            </a:pPr>
            <a:r>
              <a:rPr kumimoji="1" lang="en-US" altLang="zh-CN" sz="3600" i="1">
                <a:solidFill>
                  <a:schemeClr val="accent1">
                    <a:lumMod val="40000"/>
                    <a:lumOff val="60000"/>
                  </a:schemeClr>
                </a:solidFill>
                <a:sym typeface="+mn-ea"/>
              </a:rPr>
              <a:t>Tips: </a:t>
            </a:r>
            <a:r>
              <a:rPr kumimoji="1" lang="zh-CN" altLang="en-US" sz="3600" i="1">
                <a:solidFill>
                  <a:schemeClr val="accent2">
                    <a:lumMod val="60000"/>
                    <a:lumOff val="40000"/>
                  </a:schemeClr>
                </a:solidFill>
                <a:sym typeface="+mn-ea"/>
              </a:rPr>
              <a:t>使用 </a:t>
            </a:r>
            <a:r>
              <a:rPr kumimoji="1" lang="en-US" altLang="zh-CN" sz="3600" i="1">
                <a:solidFill>
                  <a:schemeClr val="accent2">
                    <a:lumMod val="60000"/>
                    <a:lumOff val="40000"/>
                  </a:schemeClr>
                </a:solidFill>
                <a:sym typeface="+mn-ea"/>
              </a:rPr>
              <a:t>syscall </a:t>
            </a:r>
            <a:r>
              <a:rPr kumimoji="1" lang="zh-CN" altLang="en-US" sz="3600" i="1">
                <a:solidFill>
                  <a:schemeClr val="accent2">
                    <a:lumMod val="60000"/>
                    <a:lumOff val="40000"/>
                  </a:schemeClr>
                </a:solidFill>
                <a:sym typeface="+mn-ea"/>
              </a:rPr>
              <a:t>写程序要认真考虑 </a:t>
            </a:r>
            <a:r>
              <a:rPr kumimoji="1" lang="en-US" altLang="zh-CN" sz="3600" i="1">
                <a:solidFill>
                  <a:schemeClr val="accent2">
                    <a:lumMod val="60000"/>
                    <a:lumOff val="40000"/>
                  </a:schemeClr>
                </a:solidFill>
                <a:sym typeface="+mn-ea"/>
              </a:rPr>
              <a:t>pthread exhaust </a:t>
            </a:r>
            <a:r>
              <a:rPr kumimoji="1" lang="zh-CN" altLang="en-US" sz="3600" i="1">
                <a:solidFill>
                  <a:schemeClr val="accent2">
                    <a:lumMod val="60000"/>
                    <a:lumOff val="40000"/>
                  </a:schemeClr>
                </a:solidFill>
                <a:sym typeface="+mn-ea"/>
              </a:rPr>
              <a:t>问题。</a:t>
            </a:r>
            <a:endParaRPr kumimoji="1" lang="zh-CN" altLang="en-US" sz="3600" i="1">
              <a:solidFill>
                <a:schemeClr val="accent2">
                  <a:lumMod val="60000"/>
                  <a:lumOff val="40000"/>
                </a:schemeClr>
              </a:solidFill>
              <a:sym typeface="+mn-ea"/>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b="0">
                <a:sym typeface="+mn-ea"/>
              </a:rPr>
              <a:t>Scheduler Affinity</a:t>
            </a:r>
            <a:endParaRPr kumimoji="1" lang="en-US" altLang="zh-CN" b="0">
              <a:sym typeface="+mn-ea"/>
            </a:endParaRPr>
          </a:p>
        </p:txBody>
      </p:sp>
      <p:sp>
        <p:nvSpPr>
          <p:cNvPr id="5" name="文本占位符 4"/>
          <p:cNvSpPr>
            <a:spLocks noGrp="1"/>
          </p:cNvSpPr>
          <p:nvPr>
            <p:ph type="body" sz="quarter" idx="11"/>
          </p:nvPr>
        </p:nvSpPr>
        <p:spPr>
          <a:xfrm>
            <a:off x="2462530" y="2890520"/>
            <a:ext cx="8642350" cy="10576560"/>
          </a:xfrm>
        </p:spPr>
        <p:txBody>
          <a:bodyPr anchor="t" anchorCtr="0">
            <a:noAutofit/>
          </a:bodyPr>
          <a:lstStyle/>
          <a:p>
            <a:pPr>
              <a:lnSpc>
                <a:spcPct val="150000"/>
              </a:lnSpc>
              <a:buFont typeface="Arial" panose="020B0604020202090204" pitchFamily="34" charset="0"/>
            </a:pPr>
            <a:r>
              <a:rPr kumimoji="1" lang="zh-CN" altLang="en-US"/>
              <a:t>亲缘性调度的一些限制：</a:t>
            </a:r>
            <a:endParaRPr kumimoji="1" lang="zh-CN" altLang="en-US"/>
          </a:p>
          <a:p>
            <a:pPr marL="571500" indent="-571500">
              <a:lnSpc>
                <a:spcPct val="150000"/>
              </a:lnSpc>
              <a:buFont typeface="Arial" panose="020B0604020202090204" pitchFamily="34" charset="0"/>
              <a:buChar char="•"/>
            </a:pPr>
            <a:r>
              <a:rPr kumimoji="1" lang="en-US" altLang="zh-CN"/>
              <a:t>Work-stealing </a:t>
            </a:r>
            <a:endParaRPr kumimoji="1" lang="en-US" altLang="zh-CN"/>
          </a:p>
          <a:p>
            <a:pPr>
              <a:lnSpc>
                <a:spcPct val="150000"/>
              </a:lnSpc>
              <a:buFont typeface="Arial" panose="020B0604020202090204" pitchFamily="34" charset="0"/>
            </a:pPr>
            <a:r>
              <a:rPr kumimoji="1" lang="zh-CN" altLang="en-US" sz="3600" i="1">
                <a:solidFill>
                  <a:schemeClr val="accent1"/>
                </a:solidFill>
              </a:rPr>
              <a:t>    当 </a:t>
            </a:r>
            <a:r>
              <a:rPr kumimoji="1" lang="en-US" altLang="zh-CN" sz="3600" i="1">
                <a:solidFill>
                  <a:schemeClr val="accent1"/>
                </a:solidFill>
              </a:rPr>
              <a:t>P </a:t>
            </a:r>
            <a:r>
              <a:rPr kumimoji="1" lang="zh-CN" altLang="en-US" sz="3600" i="1">
                <a:solidFill>
                  <a:schemeClr val="accent1"/>
                </a:solidFill>
              </a:rPr>
              <a:t>的 </a:t>
            </a:r>
            <a:r>
              <a:rPr kumimoji="1" lang="en-US" altLang="zh-CN" sz="3600" i="1">
                <a:solidFill>
                  <a:schemeClr val="accent1"/>
                </a:solidFill>
              </a:rPr>
              <a:t>local queue </a:t>
            </a:r>
            <a:r>
              <a:rPr kumimoji="1" lang="zh-CN" altLang="en-US" sz="3600" i="1">
                <a:solidFill>
                  <a:schemeClr val="accent1"/>
                </a:solidFill>
              </a:rPr>
              <a:t>任务不够，同时 </a:t>
            </a:r>
            <a:r>
              <a:rPr kumimoji="1" lang="en-US" altLang="zh-CN" sz="3600" i="1">
                <a:solidFill>
                  <a:schemeClr val="accent1"/>
                </a:solidFill>
              </a:rPr>
              <a:t>global queue</a:t>
            </a:r>
            <a:r>
              <a:rPr kumimoji="1" lang="zh-CN" altLang="en-US" sz="3600" i="1">
                <a:solidFill>
                  <a:schemeClr val="accent1"/>
                </a:solidFill>
              </a:rPr>
              <a:t>、</a:t>
            </a:r>
            <a:r>
              <a:rPr kumimoji="1" lang="en-US" altLang="zh-CN" sz="3600" i="1">
                <a:solidFill>
                  <a:schemeClr val="accent1"/>
                </a:solidFill>
              </a:rPr>
              <a:t>network poller </a:t>
            </a:r>
            <a:r>
              <a:rPr kumimoji="1" lang="zh-CN" altLang="en-US" sz="3600" i="1">
                <a:solidFill>
                  <a:schemeClr val="accent1"/>
                </a:solidFill>
              </a:rPr>
              <a:t>也会空，这时从其他 </a:t>
            </a:r>
            <a:r>
              <a:rPr kumimoji="1" lang="en-US" altLang="zh-CN" sz="3600" i="1">
                <a:solidFill>
                  <a:schemeClr val="accent1"/>
                </a:solidFill>
              </a:rPr>
              <a:t>P </a:t>
            </a:r>
            <a:r>
              <a:rPr kumimoji="1" lang="zh-CN" altLang="en-US" sz="3600" i="1">
                <a:solidFill>
                  <a:schemeClr val="accent1"/>
                </a:solidFill>
              </a:rPr>
              <a:t>窃取 任务运行，然后任务就运行到了其他线程。</a:t>
            </a:r>
            <a:endParaRPr kumimoji="1" lang="en-US" altLang="zh-CN"/>
          </a:p>
          <a:p>
            <a:pPr marL="571500" indent="-571500">
              <a:lnSpc>
                <a:spcPct val="150000"/>
              </a:lnSpc>
              <a:buFont typeface="Arial" panose="020B0604020202090204" pitchFamily="34" charset="0"/>
              <a:buChar char="•"/>
            </a:pPr>
            <a:r>
              <a:rPr kumimoji="1" lang="zh-CN" altLang="en-US"/>
              <a:t>系统调用</a:t>
            </a:r>
            <a:endParaRPr kumimoji="1" lang="zh-CN" altLang="en-US"/>
          </a:p>
          <a:p>
            <a:pPr>
              <a:lnSpc>
                <a:spcPct val="150000"/>
              </a:lnSpc>
              <a:buFont typeface="Arial" panose="020B0604020202090204" pitchFamily="34" charset="0"/>
            </a:pPr>
            <a:r>
              <a:rPr kumimoji="1" lang="zh-CN" altLang="en-US" sz="3600" i="1">
                <a:solidFill>
                  <a:schemeClr val="accent1"/>
                </a:solidFill>
              </a:rPr>
              <a:t>    当 </a:t>
            </a:r>
            <a:r>
              <a:rPr kumimoji="1" lang="en-US" altLang="zh-CN" sz="3600" i="1">
                <a:solidFill>
                  <a:schemeClr val="accent1"/>
                </a:solidFill>
              </a:rPr>
              <a:t>syscall </a:t>
            </a:r>
            <a:r>
              <a:rPr kumimoji="1" lang="zh-CN" altLang="en-US" sz="3600" i="1">
                <a:solidFill>
                  <a:schemeClr val="accent1"/>
                </a:solidFill>
              </a:rPr>
              <a:t>产生，</a:t>
            </a:r>
            <a:r>
              <a:rPr kumimoji="1" lang="en-US" altLang="zh-CN" sz="3600" i="1">
                <a:solidFill>
                  <a:schemeClr val="accent1"/>
                </a:solidFill>
              </a:rPr>
              <a:t>Go </a:t>
            </a:r>
            <a:r>
              <a:rPr kumimoji="1" lang="zh-CN" altLang="en-US" sz="3600" i="1">
                <a:solidFill>
                  <a:schemeClr val="accent1"/>
                </a:solidFill>
              </a:rPr>
              <a:t>把当前线程置为 </a:t>
            </a:r>
            <a:r>
              <a:rPr kumimoji="1" lang="en-US" altLang="zh-CN" sz="3600" i="1">
                <a:solidFill>
                  <a:schemeClr val="accent1"/>
                </a:solidFill>
              </a:rPr>
              <a:t>blocking mode</a:t>
            </a:r>
            <a:r>
              <a:rPr kumimoji="1" lang="zh-CN" altLang="en-US" sz="3600" i="1">
                <a:solidFill>
                  <a:schemeClr val="accent1"/>
                </a:solidFill>
              </a:rPr>
              <a:t>，让一个新的线程接管了这个 </a:t>
            </a:r>
            <a:r>
              <a:rPr kumimoji="1" lang="en-US" altLang="zh-CN" sz="3600" i="1">
                <a:solidFill>
                  <a:schemeClr val="accent1"/>
                </a:solidFill>
              </a:rPr>
              <a:t>P </a:t>
            </a:r>
            <a:r>
              <a:rPr kumimoji="1" lang="zh-CN" altLang="en-US" sz="3600" i="1">
                <a:solidFill>
                  <a:schemeClr val="accent1"/>
                </a:solidFill>
              </a:rPr>
              <a:t>(过一个 sysmon </a:t>
            </a:r>
            <a:r>
              <a:rPr kumimoji="1" lang="en-US" altLang="zh-CN" sz="3600" i="1">
                <a:solidFill>
                  <a:schemeClr val="accent1"/>
                </a:solidFill>
              </a:rPr>
              <a:t>tick </a:t>
            </a:r>
            <a:r>
              <a:rPr kumimoji="1" lang="zh-CN" altLang="en-US" sz="3600" i="1">
                <a:solidFill>
                  <a:schemeClr val="accent1"/>
                </a:solidFill>
              </a:rPr>
              <a:t>才会交给其他 M，大多数syscall都是很快的)。</a:t>
            </a:r>
            <a:endParaRPr kumimoji="1" lang="zh-CN" altLang="en-US" sz="3600" i="1">
              <a:solidFill>
                <a:schemeClr val="accent1"/>
              </a:solidFill>
            </a:endParaRPr>
          </a:p>
        </p:txBody>
      </p:sp>
      <p:pic>
        <p:nvPicPr>
          <p:cNvPr id="2" name="图片 1"/>
          <p:cNvPicPr>
            <a:picLocks noChangeAspect="1"/>
          </p:cNvPicPr>
          <p:nvPr/>
        </p:nvPicPr>
        <p:blipFill>
          <a:blip r:embed="rId1"/>
          <a:stretch>
            <a:fillRect/>
          </a:stretch>
        </p:blipFill>
        <p:spPr>
          <a:xfrm>
            <a:off x="11413490" y="3537585"/>
            <a:ext cx="12473940" cy="771969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Goroutine</a:t>
            </a:r>
            <a:endParaRPr kumimoji="1" lang="zh-CN" altLang="en-US"/>
          </a:p>
          <a:p>
            <a:pPr marL="742950" indent="-742950">
              <a:buFont typeface="+mj-lt"/>
              <a:buAutoNum type="alphaLcParenR"/>
            </a:pPr>
            <a:r>
              <a:rPr kumimoji="1" lang="en-US" altLang="zh-CN"/>
              <a:t>GMP </a:t>
            </a:r>
            <a:r>
              <a:rPr kumimoji="1" lang="zh-CN" altLang="en-US"/>
              <a:t>调度模型</a:t>
            </a:r>
            <a:endParaRPr kumimoji="1" lang="zh-CN" altLang="en-US"/>
          </a:p>
          <a:p>
            <a:pPr marL="742950" indent="-742950">
              <a:buFont typeface="+mj-lt"/>
              <a:buAutoNum type="alphaLcParenR"/>
            </a:pPr>
            <a:r>
              <a:rPr kumimoji="1" lang="en-US" altLang="zh-CN">
                <a:sym typeface="+mn-ea"/>
              </a:rPr>
              <a:t>Work-stealing </a:t>
            </a:r>
            <a:r>
              <a:rPr kumimoji="1" lang="zh-CN" altLang="en-US"/>
              <a:t>调度算法</a:t>
            </a:r>
            <a:endParaRPr kumimoji="1" lang="zh-CN" altLang="en-US"/>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b="0">
                <a:sym typeface="+mn-ea"/>
              </a:rPr>
              <a:t>Scheduler Affinity</a:t>
            </a:r>
            <a:endParaRPr kumimoji="1" lang="en-US" altLang="zh-CN" b="0">
              <a:sym typeface="+mn-ea"/>
            </a:endParaRPr>
          </a:p>
        </p:txBody>
      </p:sp>
      <p:sp>
        <p:nvSpPr>
          <p:cNvPr id="5" name="文本占位符 4"/>
          <p:cNvSpPr>
            <a:spLocks noGrp="1"/>
          </p:cNvSpPr>
          <p:nvPr>
            <p:ph type="body" sz="quarter" idx="11"/>
          </p:nvPr>
        </p:nvSpPr>
        <p:spPr>
          <a:xfrm>
            <a:off x="2462530" y="2890520"/>
            <a:ext cx="8642350" cy="9013825"/>
          </a:xfrm>
        </p:spPr>
        <p:txBody>
          <a:bodyPr anchor="t" anchorCtr="0">
            <a:noAutofit/>
          </a:bodyPr>
          <a:lstStyle/>
          <a:p>
            <a:pPr>
              <a:lnSpc>
                <a:spcPct val="150000"/>
              </a:lnSpc>
              <a:buFont typeface="Arial" panose="020B0604020202090204" pitchFamily="34" charset="0"/>
            </a:pPr>
            <a:r>
              <a:rPr kumimoji="1" lang="zh-CN" altLang="en-US" sz="3600">
                <a:sym typeface="+mn-ea"/>
              </a:rPr>
              <a:t>针对 </a:t>
            </a:r>
            <a:r>
              <a:rPr kumimoji="1" lang="en-US" altLang="zh-CN" sz="3600">
                <a:sym typeface="+mn-ea"/>
              </a:rPr>
              <a:t>communicate-and-wait </a:t>
            </a:r>
            <a:r>
              <a:rPr kumimoji="1" lang="zh-CN" altLang="en-US" sz="3600">
                <a:sym typeface="+mn-ea"/>
              </a:rPr>
              <a:t>模式，进行了亲缘性调度的优化。</a:t>
            </a:r>
            <a:endParaRPr kumimoji="1" lang="zh-CN" altLang="en-US" sz="3600">
              <a:sym typeface="+mn-ea"/>
            </a:endParaRPr>
          </a:p>
          <a:p>
            <a:pPr>
              <a:lnSpc>
                <a:spcPct val="150000"/>
              </a:lnSpc>
              <a:buFont typeface="Arial" panose="020B0604020202090204" pitchFamily="34" charset="0"/>
            </a:pPr>
            <a:r>
              <a:rPr kumimoji="1" lang="zh-CN" altLang="en-US" sz="3600">
                <a:sym typeface="+mn-ea"/>
              </a:rPr>
              <a:t>当前 </a:t>
            </a:r>
            <a:r>
              <a:rPr kumimoji="1" lang="en-US" altLang="zh-CN" sz="3600">
                <a:sym typeface="+mn-ea"/>
              </a:rPr>
              <a:t>local queue</a:t>
            </a:r>
            <a:r>
              <a:rPr kumimoji="1" lang="zh-CN" altLang="en-US" sz="3600">
                <a:sym typeface="+mn-ea"/>
              </a:rPr>
              <a:t>，使用了 </a:t>
            </a:r>
            <a:r>
              <a:rPr kumimoji="1" lang="en-US" altLang="zh-CN" sz="3600">
                <a:sym typeface="+mn-ea"/>
              </a:rPr>
              <a:t>FIFO </a:t>
            </a:r>
            <a:r>
              <a:rPr kumimoji="1" lang="zh-CN" altLang="en-US" sz="3600">
                <a:sym typeface="+mn-ea"/>
              </a:rPr>
              <a:t>实现，</a:t>
            </a:r>
            <a:r>
              <a:rPr kumimoji="1" lang="en-US" altLang="zh-CN" sz="3600">
                <a:sym typeface="+mn-ea"/>
              </a:rPr>
              <a:t>unlock </a:t>
            </a:r>
            <a:r>
              <a:rPr kumimoji="1" lang="zh-CN" altLang="en-US" sz="3600">
                <a:sym typeface="+mn-ea"/>
              </a:rPr>
              <a:t>的 </a:t>
            </a:r>
            <a:r>
              <a:rPr kumimoji="1" lang="en-US" altLang="zh-CN" sz="3600">
                <a:sym typeface="+mn-ea"/>
              </a:rPr>
              <a:t>G </a:t>
            </a:r>
            <a:r>
              <a:rPr kumimoji="1" lang="zh-CN" altLang="en-US" sz="3600">
                <a:sym typeface="+mn-ea"/>
              </a:rPr>
              <a:t>无法尽快执行，如果队列中前面存在占用线程的其他 </a:t>
            </a:r>
            <a:r>
              <a:rPr kumimoji="1" lang="en-US" altLang="zh-CN" sz="3600">
                <a:sym typeface="+mn-ea"/>
              </a:rPr>
              <a:t>G</a:t>
            </a:r>
            <a:r>
              <a:rPr kumimoji="1" lang="zh-CN" altLang="en-US" sz="3600">
                <a:sym typeface="+mn-ea"/>
              </a:rPr>
              <a:t>。</a:t>
            </a:r>
            <a:endParaRPr kumimoji="1" lang="zh-CN" altLang="en-US" sz="3600">
              <a:sym typeface="+mn-ea"/>
            </a:endParaRPr>
          </a:p>
          <a:p>
            <a:pPr>
              <a:lnSpc>
                <a:spcPct val="150000"/>
              </a:lnSpc>
              <a:buFont typeface="Arial" panose="020B0604020202090204" pitchFamily="34" charset="0"/>
            </a:pPr>
            <a:r>
              <a:rPr kumimoji="1" lang="en-US" altLang="zh-CN" sz="3200" i="1">
                <a:solidFill>
                  <a:schemeClr val="accent1"/>
                </a:solidFill>
                <a:sym typeface="+mn-ea"/>
              </a:rPr>
              <a:t>Go 1.5 </a:t>
            </a:r>
            <a:r>
              <a:rPr kumimoji="1" lang="zh-CN" altLang="en-US" sz="3200" i="1">
                <a:solidFill>
                  <a:schemeClr val="accent1"/>
                </a:solidFill>
                <a:sym typeface="+mn-ea"/>
              </a:rPr>
              <a:t>在 </a:t>
            </a:r>
            <a:r>
              <a:rPr kumimoji="1" lang="en-US" altLang="zh-CN" sz="3200" i="1">
                <a:solidFill>
                  <a:schemeClr val="accent1"/>
                </a:solidFill>
                <a:sym typeface="+mn-ea"/>
              </a:rPr>
              <a:t>P </a:t>
            </a:r>
            <a:r>
              <a:rPr kumimoji="1" lang="zh-CN" altLang="en-US" sz="3200" i="1">
                <a:solidFill>
                  <a:schemeClr val="accent1"/>
                </a:solidFill>
                <a:sym typeface="+mn-ea"/>
              </a:rPr>
              <a:t>中引入了 </a:t>
            </a:r>
            <a:r>
              <a:rPr kumimoji="1" lang="en-US" altLang="zh-CN" sz="3200" i="1">
                <a:solidFill>
                  <a:schemeClr val="accent2"/>
                </a:solidFill>
                <a:sym typeface="+mn-ea"/>
              </a:rPr>
              <a:t>runnext </a:t>
            </a:r>
            <a:r>
              <a:rPr kumimoji="1" lang="zh-CN" altLang="en-US" sz="3200" i="1">
                <a:solidFill>
                  <a:schemeClr val="accent1"/>
                </a:solidFill>
                <a:sym typeface="+mn-ea"/>
              </a:rPr>
              <a:t>特殊的一个字段，可以高优先级执行 </a:t>
            </a:r>
            <a:r>
              <a:rPr kumimoji="1" lang="en-US" altLang="zh-CN" sz="3200" i="1">
                <a:solidFill>
                  <a:schemeClr val="accent1"/>
                </a:solidFill>
                <a:sym typeface="+mn-ea"/>
              </a:rPr>
              <a:t>unblock G</a:t>
            </a:r>
            <a:r>
              <a:rPr kumimoji="1" lang="zh-CN" altLang="en-US" sz="3200" i="1">
                <a:solidFill>
                  <a:schemeClr val="accent1"/>
                </a:solidFill>
                <a:sym typeface="+mn-ea"/>
              </a:rPr>
              <a:t>。</a:t>
            </a:r>
            <a:endParaRPr kumimoji="1" lang="zh-CN" altLang="en-US" sz="3200" i="1">
              <a:solidFill>
                <a:schemeClr val="accent1"/>
              </a:solidFill>
              <a:sym typeface="+mn-ea"/>
            </a:endParaRPr>
          </a:p>
        </p:txBody>
      </p:sp>
      <p:pic>
        <p:nvPicPr>
          <p:cNvPr id="3" name="图片 2"/>
          <p:cNvPicPr>
            <a:picLocks noChangeAspect="1"/>
          </p:cNvPicPr>
          <p:nvPr/>
        </p:nvPicPr>
        <p:blipFill>
          <a:blip r:embed="rId1"/>
          <a:stretch>
            <a:fillRect/>
          </a:stretch>
        </p:blipFill>
        <p:spPr>
          <a:xfrm>
            <a:off x="11537315" y="2289810"/>
            <a:ext cx="12486640" cy="1093406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bg1"/>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bg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堆和栈的定义</a:t>
            </a:r>
            <a:endParaRPr kumimoji="1" lang="zh-CN" altLang="en-US">
              <a:sym typeface="+mn-ea"/>
            </a:endParaRPr>
          </a:p>
        </p:txBody>
      </p:sp>
      <p:sp>
        <p:nvSpPr>
          <p:cNvPr id="7" name="文本占位符 6"/>
          <p:cNvSpPr>
            <a:spLocks noGrp="1"/>
          </p:cNvSpPr>
          <p:nvPr>
            <p:ph type="body" sz="quarter" idx="11"/>
          </p:nvPr>
        </p:nvSpPr>
        <p:spPr>
          <a:xfrm>
            <a:off x="2462530" y="2890520"/>
            <a:ext cx="11786235" cy="9013825"/>
          </a:xfrm>
        </p:spPr>
        <p:txBody>
          <a:bodyPr anchor="t" anchorCtr="0">
            <a:noAutofit/>
          </a:bodyPr>
          <a:lstStyle/>
          <a:p>
            <a:pPr>
              <a:lnSpc>
                <a:spcPct val="150000"/>
              </a:lnSpc>
              <a:buFont typeface="Arial" panose="020B0604020202090204" pitchFamily="34" charset="0"/>
            </a:pPr>
            <a:r>
              <a:rPr kumimoji="1" lang="zh-CN" altLang="en-US"/>
              <a:t>Go 有两个地方可以分配内存：一个全局堆空间用来动态分配内存，另一个是每个 goroutine 都有的自身栈空间。</a:t>
            </a:r>
            <a:endParaRPr kumimoji="1" lang="zh-CN" altLang="en-US"/>
          </a:p>
          <a:p>
            <a:pPr marL="571500" indent="-571500">
              <a:lnSpc>
                <a:spcPct val="150000"/>
              </a:lnSpc>
              <a:buFont typeface="Arial" panose="020B0604020202090204" pitchFamily="34" charset="0"/>
              <a:buChar char="•"/>
            </a:pPr>
            <a:r>
              <a:rPr kumimoji="1" lang="zh-CN" altLang="en-US"/>
              <a:t>栈</a:t>
            </a:r>
            <a:endParaRPr kumimoji="1" lang="zh-CN" altLang="en-US"/>
          </a:p>
          <a:p>
            <a:pPr>
              <a:lnSpc>
                <a:spcPct val="150000"/>
              </a:lnSpc>
              <a:buFont typeface="Arial" panose="020B0604020202090204" pitchFamily="34" charset="0"/>
            </a:pPr>
            <a:r>
              <a:rPr kumimoji="1" lang="zh-CN" altLang="en-US" sz="3600" i="1"/>
              <a:t>    </a:t>
            </a:r>
            <a:r>
              <a:rPr kumimoji="1" lang="zh-CN" altLang="en-US" sz="3600" i="1">
                <a:solidFill>
                  <a:schemeClr val="accent1">
                    <a:lumMod val="40000"/>
                    <a:lumOff val="60000"/>
                  </a:schemeClr>
                </a:solidFill>
              </a:rPr>
              <a:t>栈区的内存一般由编译器自动进行分配和释放，其中存储着函数的入参以及局部变量，这些参数会随着函数的创建而创建，函数的返回而销毁</a:t>
            </a:r>
            <a:r>
              <a:rPr kumimoji="1" lang="en-US" altLang="zh-CN" sz="3600" i="1">
                <a:solidFill>
                  <a:schemeClr val="accent1">
                    <a:lumMod val="40000"/>
                    <a:lumOff val="60000"/>
                  </a:schemeClr>
                </a:solidFill>
              </a:rPr>
              <a:t>。</a:t>
            </a:r>
            <a:r>
              <a:rPr kumimoji="1" lang="zh-CN" altLang="en-US" sz="3600" i="1">
                <a:solidFill>
                  <a:schemeClr val="accent1">
                    <a:lumMod val="40000"/>
                    <a:lumOff val="60000"/>
                  </a:schemeClr>
                </a:solidFill>
              </a:rPr>
              <a:t>(通过 </a:t>
            </a:r>
            <a:r>
              <a:rPr kumimoji="1" lang="en-US" altLang="zh-CN" sz="3600" i="1">
                <a:solidFill>
                  <a:schemeClr val="accent1">
                    <a:lumMod val="40000"/>
                    <a:lumOff val="60000"/>
                  </a:schemeClr>
                </a:solidFill>
              </a:rPr>
              <a:t>CPU push &amp; release</a:t>
            </a:r>
            <a:r>
              <a:rPr kumimoji="1" lang="zh-CN" altLang="en-US" sz="3600" i="1">
                <a:solidFill>
                  <a:schemeClr val="accent1">
                    <a:lumMod val="40000"/>
                    <a:lumOff val="60000"/>
                  </a:schemeClr>
                </a:solidFill>
              </a:rPr>
              <a:t>)。</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1">
                    <a:lumMod val="40000"/>
                    <a:lumOff val="60000"/>
                  </a:schemeClr>
                </a:solidFill>
              </a:rPr>
              <a:t>    A function has direct access to the memory inside its frame, through the frame pointer, but access to memory outside its frame requires indirect access.</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2" name="图片 1"/>
          <p:cNvPicPr>
            <a:picLocks noChangeAspect="1"/>
          </p:cNvPicPr>
          <p:nvPr/>
        </p:nvPicPr>
        <p:blipFill>
          <a:blip r:embed="rId1"/>
          <a:stretch>
            <a:fillRect/>
          </a:stretch>
        </p:blipFill>
        <p:spPr>
          <a:xfrm>
            <a:off x="14555470" y="979170"/>
            <a:ext cx="8387080" cy="6749415"/>
          </a:xfrm>
          <a:prstGeom prst="rect">
            <a:avLst/>
          </a:prstGeom>
        </p:spPr>
      </p:pic>
      <p:pic>
        <p:nvPicPr>
          <p:cNvPr id="3" name="图片 2"/>
          <p:cNvPicPr>
            <a:picLocks noChangeAspect="1"/>
          </p:cNvPicPr>
          <p:nvPr/>
        </p:nvPicPr>
        <p:blipFill>
          <a:blip r:embed="rId2"/>
          <a:stretch>
            <a:fillRect/>
          </a:stretch>
        </p:blipFill>
        <p:spPr>
          <a:xfrm>
            <a:off x="16276320" y="4469130"/>
            <a:ext cx="4402455" cy="8857615"/>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堆和栈的定义</a:t>
            </a:r>
            <a:endParaRPr kumimoji="1" lang="zh-CN" altLang="en-US">
              <a:sym typeface="+mn-ea"/>
            </a:endParaRPr>
          </a:p>
        </p:txBody>
      </p:sp>
      <p:sp>
        <p:nvSpPr>
          <p:cNvPr id="7" name="文本占位符 6"/>
          <p:cNvSpPr>
            <a:spLocks noGrp="1"/>
          </p:cNvSpPr>
          <p:nvPr>
            <p:ph type="body" sz="quarter" idx="11"/>
          </p:nvPr>
        </p:nvSpPr>
        <p:spPr>
          <a:xfrm>
            <a:off x="2462530" y="2890520"/>
            <a:ext cx="10505440" cy="10337800"/>
          </a:xfrm>
        </p:spPr>
        <p:txBody>
          <a:bodyPr anchor="t" anchorCtr="0">
            <a:noAutofit/>
          </a:bodyPr>
          <a:lstStyle/>
          <a:p>
            <a:pPr marL="571500" indent="-571500">
              <a:lnSpc>
                <a:spcPct val="150000"/>
              </a:lnSpc>
              <a:buFont typeface="Arial" panose="020B0604020202090204" pitchFamily="34" charset="0"/>
              <a:buChar char="•"/>
            </a:pPr>
            <a:r>
              <a:rPr kumimoji="1" lang="zh-CN" altLang="en-US"/>
              <a:t>堆</a:t>
            </a:r>
            <a:endParaRPr kumimoji="1" lang="zh-CN" altLang="en-US"/>
          </a:p>
          <a:p>
            <a:pPr>
              <a:lnSpc>
                <a:spcPct val="150000"/>
              </a:lnSpc>
              <a:buFont typeface="Arial" panose="020B0604020202090204" pitchFamily="34" charset="0"/>
            </a:pPr>
            <a:r>
              <a:rPr kumimoji="1" lang="zh-CN" altLang="en-US" sz="3600" i="1"/>
              <a:t>    </a:t>
            </a:r>
            <a:r>
              <a:rPr kumimoji="1" lang="zh-CN" altLang="en-US" sz="3600" i="1">
                <a:solidFill>
                  <a:schemeClr val="accent1">
                    <a:lumMod val="40000"/>
                    <a:lumOff val="60000"/>
                  </a:schemeClr>
                </a:solidFill>
              </a:rPr>
              <a:t>堆区的内存一般由编译器和工程师自己共同进行管理分配，交给 </a:t>
            </a:r>
            <a:r>
              <a:rPr kumimoji="1" lang="en-US" altLang="zh-CN" sz="3600" i="1">
                <a:solidFill>
                  <a:schemeClr val="accent1">
                    <a:lumMod val="40000"/>
                    <a:lumOff val="60000"/>
                  </a:schemeClr>
                </a:solidFill>
              </a:rPr>
              <a:t>Runtime GC </a:t>
            </a:r>
            <a:r>
              <a:rPr kumimoji="1" lang="zh-CN" altLang="en-US" sz="3600" i="1">
                <a:solidFill>
                  <a:schemeClr val="accent1">
                    <a:lumMod val="40000"/>
                    <a:lumOff val="60000"/>
                  </a:schemeClr>
                </a:solidFill>
              </a:rPr>
              <a:t>来释放。堆上分配必须找到一块足够大的内存来存放新的变量数据。后续释放时，垃圾回收器扫描堆空间寻找不再被使用的对象。</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1">
                    <a:lumMod val="40000"/>
                    <a:lumOff val="60000"/>
                  </a:schemeClr>
                </a:solidFill>
              </a:rPr>
              <a:t>    Anytime a value is shared outside the scope of a function’s stack frame, it will be placed (or allocated) on the heap.</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r>
              <a:rPr kumimoji="1" lang="zh-CN" altLang="en-US" sz="3600" i="1">
                <a:solidFill>
                  <a:schemeClr val="accent2"/>
                </a:solidFill>
              </a:rPr>
              <a:t>栈分配廉价，堆分配昂贵。</a:t>
            </a:r>
            <a:r>
              <a:rPr kumimoji="1" lang="zh-CN" altLang="en-US" sz="3600" i="1">
                <a:solidFill>
                  <a:schemeClr val="accent1">
                    <a:lumMod val="40000"/>
                    <a:lumOff val="60000"/>
                  </a:schemeClr>
                </a:solidFill>
              </a:rPr>
              <a:t>stack allocation is cheap and heap allocation is expensive.</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3" name="图片 2"/>
          <p:cNvPicPr>
            <a:picLocks noChangeAspect="1"/>
          </p:cNvPicPr>
          <p:nvPr/>
        </p:nvPicPr>
        <p:blipFill>
          <a:blip r:embed="rId1"/>
          <a:stretch>
            <a:fillRect/>
          </a:stretch>
        </p:blipFill>
        <p:spPr>
          <a:xfrm>
            <a:off x="12967970" y="4305935"/>
            <a:ext cx="11113135" cy="774192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变量是在堆还是栈上？</a:t>
            </a:r>
            <a:endParaRPr kumimoji="1" lang="zh-CN" altLang="en-US">
              <a:sym typeface="+mn-ea"/>
            </a:endParaRPr>
          </a:p>
        </p:txBody>
      </p:sp>
      <p:sp>
        <p:nvSpPr>
          <p:cNvPr id="7" name="文本占位符 6"/>
          <p:cNvSpPr>
            <a:spLocks noGrp="1"/>
          </p:cNvSpPr>
          <p:nvPr>
            <p:ph type="body" sz="quarter" idx="11"/>
          </p:nvPr>
        </p:nvSpPr>
        <p:spPr>
          <a:xfrm>
            <a:off x="2462530" y="2890520"/>
            <a:ext cx="19457035" cy="10185400"/>
          </a:xfrm>
        </p:spPr>
        <p:txBody>
          <a:bodyPr anchor="t" anchorCtr="0">
            <a:noAutofit/>
          </a:bodyPr>
          <a:lstStyle/>
          <a:p>
            <a:pPr>
              <a:lnSpc>
                <a:spcPct val="150000"/>
              </a:lnSpc>
              <a:buFont typeface="Arial" panose="020B0604020202090204" pitchFamily="34" charset="0"/>
            </a:pPr>
            <a:r>
              <a:rPr kumimoji="1" lang="zh-CN" altLang="en-US" sz="3600">
                <a:sym typeface="+mn-ea"/>
              </a:rPr>
              <a:t>写过其他语言，比如 </a:t>
            </a:r>
            <a:r>
              <a:rPr kumimoji="1" lang="en-US" altLang="zh-CN" sz="3600">
                <a:sym typeface="+mn-ea"/>
              </a:rPr>
              <a:t>C </a:t>
            </a:r>
            <a:r>
              <a:rPr kumimoji="1" lang="zh-CN" altLang="en-US" sz="3600">
                <a:sym typeface="+mn-ea"/>
              </a:rPr>
              <a:t>的同学都知道，有明确的栈和堆的相关概念。而 </a:t>
            </a:r>
            <a:r>
              <a:rPr kumimoji="1" lang="en-US" altLang="zh-CN" sz="3600">
                <a:sym typeface="+mn-ea"/>
              </a:rPr>
              <a:t>Go </a:t>
            </a:r>
            <a:r>
              <a:rPr kumimoji="1" lang="zh-CN" altLang="en-US" sz="3600">
                <a:sym typeface="+mn-ea"/>
              </a:rPr>
              <a:t>声明语法并没有提到栈和堆，而是交给 </a:t>
            </a:r>
            <a:r>
              <a:rPr kumimoji="1" lang="en-US" altLang="zh-CN" sz="3600">
                <a:sym typeface="+mn-ea"/>
              </a:rPr>
              <a:t>Go </a:t>
            </a:r>
            <a:r>
              <a:rPr kumimoji="1" lang="zh-CN" altLang="en-US" sz="3600">
                <a:sym typeface="+mn-ea"/>
              </a:rPr>
              <a:t>编译器决定在哪分配内存，保证程序的正确性，在 </a:t>
            </a:r>
            <a:r>
              <a:rPr kumimoji="1" lang="en-US" altLang="zh-CN" sz="3600">
                <a:sym typeface="+mn-ea"/>
                <a:hlinkClick r:id="rId1" action="ppaction://hlinkfile"/>
              </a:rPr>
              <a:t>Go</a:t>
            </a:r>
            <a:r>
              <a:rPr kumimoji="1" lang="zh-CN" altLang="en-US" sz="3600">
                <a:sym typeface="+mn-ea"/>
                <a:hlinkClick r:id="rId1" action="ppaction://hlinkfile"/>
              </a:rPr>
              <a:t> </a:t>
            </a:r>
            <a:r>
              <a:rPr kumimoji="1" lang="en-US" altLang="zh-CN" sz="3600">
                <a:sym typeface="+mn-ea"/>
                <a:hlinkClick r:id="rId1" action="ppaction://hlinkfile"/>
              </a:rPr>
              <a:t>FAQ</a:t>
            </a:r>
            <a:r>
              <a:rPr kumimoji="1" lang="en-US" altLang="zh-CN" sz="3600">
                <a:sym typeface="+mn-ea"/>
              </a:rPr>
              <a:t> </a:t>
            </a:r>
            <a:r>
              <a:rPr kumimoji="1" lang="zh-CN" altLang="en-US" sz="3600">
                <a:sym typeface="+mn-ea"/>
              </a:rPr>
              <a:t>里面提到这么一段解释：</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从正确的角度来看，你不需要知道。</a:t>
            </a:r>
            <a:r>
              <a:rPr kumimoji="1" lang="en-US" altLang="zh-CN" sz="3600" i="1">
                <a:solidFill>
                  <a:schemeClr val="accent1">
                    <a:lumMod val="40000"/>
                    <a:lumOff val="60000"/>
                  </a:schemeClr>
                </a:solidFill>
                <a:sym typeface="+mn-ea"/>
              </a:rPr>
              <a:t>Go </a:t>
            </a:r>
            <a:r>
              <a:rPr kumimoji="1" lang="zh-CN" altLang="en-US" sz="3600" i="1">
                <a:solidFill>
                  <a:schemeClr val="accent1">
                    <a:lumMod val="40000"/>
                    <a:lumOff val="60000"/>
                  </a:schemeClr>
                </a:solidFill>
                <a:sym typeface="+mn-ea"/>
              </a:rPr>
              <a:t>中的每个变量只要有引用就会一直存在。变量的存储位置(堆还是栈)和语言的语义无关。</a:t>
            </a:r>
            <a:endParaRPr kumimoji="1" lang="zh-CN" altLang="en-US" sz="3600" i="1">
              <a:solidFill>
                <a:schemeClr val="accent1">
                  <a:lumMod val="40000"/>
                  <a:lumOff val="60000"/>
                </a:schemeClr>
              </a:solidFill>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存储位置对于写出高性能的程序确实有影响。如果可能，</a:t>
            </a:r>
            <a:r>
              <a:rPr kumimoji="1" lang="en-US" altLang="zh-CN" sz="3600" i="1">
                <a:solidFill>
                  <a:schemeClr val="accent1">
                    <a:lumMod val="40000"/>
                    <a:lumOff val="60000"/>
                  </a:schemeClr>
                </a:solidFill>
                <a:sym typeface="+mn-ea"/>
              </a:rPr>
              <a:t>Go </a:t>
            </a:r>
            <a:r>
              <a:rPr kumimoji="1" lang="zh-CN" altLang="en-US" sz="3600" i="1">
                <a:solidFill>
                  <a:schemeClr val="accent1">
                    <a:lumMod val="40000"/>
                    <a:lumOff val="60000"/>
                  </a:schemeClr>
                </a:solidFill>
                <a:sym typeface="+mn-ea"/>
              </a:rPr>
              <a:t>编译器将为该函数的堆栈侦(</a:t>
            </a:r>
            <a:r>
              <a:rPr kumimoji="1" lang="en-US" altLang="zh-CN" sz="3600" i="1">
                <a:solidFill>
                  <a:schemeClr val="accent1">
                    <a:lumMod val="40000"/>
                    <a:lumOff val="60000"/>
                  </a:schemeClr>
                </a:solidFill>
                <a:sym typeface="+mn-ea"/>
              </a:rPr>
              <a:t>stack frame</a:t>
            </a:r>
            <a:r>
              <a:rPr kumimoji="1" lang="zh-CN" altLang="en-US" sz="3600" i="1">
                <a:solidFill>
                  <a:schemeClr val="accent1">
                    <a:lumMod val="40000"/>
                    <a:lumOff val="60000"/>
                  </a:schemeClr>
                </a:solidFill>
                <a:sym typeface="+mn-ea"/>
              </a:rPr>
              <a:t>)中的函数分配本地变量。但是如果编译器在函数返回后无法证明变量未被引用，则编译器必须在会被垃圾回收的堆上分配变量以避免悬空指针错误。此外，如果局部变量非常大，将它存储在堆而不是栈上可能更有意义。</a:t>
            </a:r>
            <a:endParaRPr kumimoji="1" lang="zh-CN" altLang="en-US" sz="3600" i="1">
              <a:solidFill>
                <a:schemeClr val="accent1">
                  <a:lumMod val="40000"/>
                  <a:lumOff val="60000"/>
                </a:schemeClr>
              </a:solidFill>
              <a:sym typeface="+mn-ea"/>
            </a:endParaRPr>
          </a:p>
          <a:p>
            <a:pPr>
              <a:lnSpc>
                <a:spcPct val="150000"/>
              </a:lnSpc>
              <a:buFont typeface="Arial" panose="020B0604020202090204" pitchFamily="34" charset="0"/>
            </a:pPr>
            <a:r>
              <a:rPr kumimoji="1" lang="zh-CN" altLang="en-US" sz="3600" i="1">
                <a:solidFill>
                  <a:schemeClr val="accent1">
                    <a:lumMod val="40000"/>
                    <a:lumOff val="60000"/>
                  </a:schemeClr>
                </a:solidFill>
                <a:sym typeface="+mn-ea"/>
              </a:rPr>
              <a:t>    在当前编译器中，如果变量存在取址，则该变量是堆上分配的候选变量。但是基础的</a:t>
            </a:r>
            <a:r>
              <a:rPr kumimoji="1" lang="zh-CN" altLang="en-US" sz="3600" i="1">
                <a:solidFill>
                  <a:schemeClr val="accent2"/>
                </a:solidFill>
                <a:sym typeface="+mn-ea"/>
              </a:rPr>
              <a:t>逃逸分析</a:t>
            </a:r>
            <a:r>
              <a:rPr kumimoji="1" lang="zh-CN" altLang="en-US" sz="3600" i="1">
                <a:solidFill>
                  <a:schemeClr val="accent1">
                    <a:lumMod val="40000"/>
                    <a:lumOff val="60000"/>
                  </a:schemeClr>
                </a:solidFill>
                <a:sym typeface="+mn-ea"/>
              </a:rPr>
              <a:t>可以将那些生存不超过函数返回值的变量识别出来，并且因此可以分配在栈上。</a:t>
            </a:r>
            <a:endParaRPr kumimoji="1" lang="zh-CN" altLang="en-US" sz="3600" i="1">
              <a:solidFill>
                <a:schemeClr val="accent1">
                  <a:lumMod val="40000"/>
                  <a:lumOff val="60000"/>
                </a:schemeClr>
              </a:solidFill>
              <a:sym typeface="+mn-ea"/>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逃逸分析</a:t>
            </a:r>
            <a:endParaRPr kumimoji="1" lang="zh-CN" altLang="en-US">
              <a:sym typeface="+mn-ea"/>
            </a:endParaRPr>
          </a:p>
        </p:txBody>
      </p:sp>
      <p:sp>
        <p:nvSpPr>
          <p:cNvPr id="7" name="文本占位符 6"/>
          <p:cNvSpPr>
            <a:spLocks noGrp="1"/>
          </p:cNvSpPr>
          <p:nvPr>
            <p:ph type="body" sz="quarter" idx="11"/>
          </p:nvPr>
        </p:nvSpPr>
        <p:spPr>
          <a:xfrm>
            <a:off x="2462530" y="2890520"/>
            <a:ext cx="10146030" cy="9013825"/>
          </a:xfrm>
        </p:spPr>
        <p:txBody>
          <a:bodyPr anchor="t" anchorCtr="0">
            <a:noAutofit/>
          </a:bodyPr>
          <a:lstStyle/>
          <a:p>
            <a:pPr>
              <a:lnSpc>
                <a:spcPct val="150000"/>
              </a:lnSpc>
              <a:buFont typeface="Arial" panose="020B0604020202090204" pitchFamily="34" charset="0"/>
            </a:pPr>
            <a:r>
              <a:rPr kumimoji="1" lang="zh-CN" altLang="en-US" sz="3600">
                <a:sym typeface="+mn-ea"/>
              </a:rPr>
              <a:t>“通过检查变量的作用域是否超出了它所在的栈来决定是否将它分配在堆上”的技术，其中“变量的作用域超出了它所在的栈”这种行为即被称为逃逸。逃逸分析在大多数语言里属于静态分析：在编译期由静态代码分析来决定一个值是否能被分配在栈帧上，还是需要“逃逸”到堆上。</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减少 </a:t>
            </a:r>
            <a:r>
              <a:rPr kumimoji="1" lang="en-US" altLang="zh-CN" sz="3600" i="1">
                <a:solidFill>
                  <a:schemeClr val="accent1"/>
                </a:solidFill>
                <a:sym typeface="+mn-ea"/>
              </a:rPr>
              <a:t>GC </a:t>
            </a:r>
            <a:r>
              <a:rPr kumimoji="1" lang="zh-CN" altLang="en-US" sz="3600" i="1">
                <a:solidFill>
                  <a:schemeClr val="accent1"/>
                </a:solidFill>
                <a:sym typeface="+mn-ea"/>
              </a:rPr>
              <a:t>压力，栈上的变量，随着函数退出后系统直接回收，不需要标记后再清除</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减少内存碎片的产生</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减轻分配堆内存的开销，提高程序的运行速度</a:t>
            </a:r>
            <a:endParaRPr kumimoji="1" lang="zh-CN" altLang="en-US" sz="3600" i="1">
              <a:solidFill>
                <a:schemeClr val="accent1"/>
              </a:solidFill>
              <a:sym typeface="+mn-ea"/>
            </a:endParaRPr>
          </a:p>
          <a:p>
            <a:pPr>
              <a:lnSpc>
                <a:spcPct val="150000"/>
              </a:lnSpc>
              <a:buFont typeface="Arial" panose="020B0604020202090204" pitchFamily="34" charset="0"/>
            </a:pPr>
            <a:endParaRPr kumimoji="1" lang="zh-CN" altLang="en-US" sz="3600" i="1">
              <a:solidFill>
                <a:schemeClr val="accent1"/>
              </a:solidFill>
              <a:sym typeface="+mn-ea"/>
            </a:endParaRPr>
          </a:p>
        </p:txBody>
      </p:sp>
      <p:pic>
        <p:nvPicPr>
          <p:cNvPr id="4" name="图片 3"/>
          <p:cNvPicPr>
            <a:picLocks noChangeAspect="1"/>
          </p:cNvPicPr>
          <p:nvPr/>
        </p:nvPicPr>
        <p:blipFill>
          <a:blip r:embed="rId1"/>
          <a:stretch>
            <a:fillRect/>
          </a:stretch>
        </p:blipFill>
        <p:spPr>
          <a:xfrm>
            <a:off x="12860020" y="3902710"/>
            <a:ext cx="11366500" cy="6989445"/>
          </a:xfrm>
          <a:prstGeom prst="rect">
            <a:avLst/>
          </a:prstGeom>
        </p:spPr>
      </p:pic>
      <p:sp>
        <p:nvSpPr>
          <p:cNvPr id="8" name="文本框 7"/>
          <p:cNvSpPr txBox="1"/>
          <p:nvPr/>
        </p:nvSpPr>
        <p:spPr>
          <a:xfrm>
            <a:off x="16555720" y="11213465"/>
            <a:ext cx="397510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i="1">
                <a:solidFill>
                  <a:schemeClr val="accent2"/>
                </a:solidFill>
                <a:latin typeface="Helvetica Neue Bold Italic" panose="02000503000000020004" charset="0"/>
                <a:cs typeface="Helvetica Neue Bold Italic" panose="02000503000000020004" charset="0"/>
                <a:sym typeface="+mn-ea"/>
              </a:rPr>
              <a:t>go build -gcflags '-m'</a:t>
            </a:r>
            <a:endParaRPr kumimoji="0" lang="zh-CN" altLang="en-US" sz="3000" b="1" i="1" u="none" strike="noStrike" cap="none" spc="0" normalizeH="0" baseline="0">
              <a:ln>
                <a:noFill/>
              </a:ln>
              <a:solidFill>
                <a:schemeClr val="accent2"/>
              </a:solidFill>
              <a:effectLst/>
              <a:uFillTx/>
              <a:latin typeface="Helvetica Neue Bold Italic" panose="02000503000000020004" charset="0"/>
              <a:ea typeface="Helvetica Neue" panose="02000503000000020004"/>
              <a:cs typeface="Helvetica Neue Bold Italic" panose="02000503000000020004" charset="0"/>
              <a:sym typeface="+mn-ea"/>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超过栈帧(</a:t>
            </a:r>
            <a:r>
              <a:rPr kumimoji="1" lang="en-US" altLang="zh-CN">
                <a:sym typeface="+mn-ea"/>
              </a:rPr>
              <a:t>stack frame</a:t>
            </a:r>
            <a:r>
              <a:rPr kumimoji="1" lang="zh-CN" altLang="en-US">
                <a:sym typeface="+mn-ea"/>
              </a:rPr>
              <a:t>)</a:t>
            </a:r>
            <a:endParaRPr kumimoji="1" lang="zh-CN" altLang="en-US">
              <a:sym typeface="+mn-ea"/>
            </a:endParaRPr>
          </a:p>
        </p:txBody>
      </p:sp>
      <p:sp>
        <p:nvSpPr>
          <p:cNvPr id="7" name="文本占位符 6"/>
          <p:cNvSpPr>
            <a:spLocks noGrp="1"/>
          </p:cNvSpPr>
          <p:nvPr>
            <p:ph type="body" sz="quarter" idx="11"/>
          </p:nvPr>
        </p:nvSpPr>
        <p:spPr>
          <a:xfrm>
            <a:off x="2637155" y="9991090"/>
            <a:ext cx="19283045" cy="3434715"/>
          </a:xfrm>
        </p:spPr>
        <p:txBody>
          <a:bodyPr anchor="t" anchorCtr="0">
            <a:normAutofit/>
          </a:bodyPr>
          <a:lstStyle/>
          <a:p>
            <a:pPr>
              <a:lnSpc>
                <a:spcPct val="150000"/>
              </a:lnSpc>
              <a:buFont typeface="Arial" panose="020B0604020202090204" pitchFamily="34" charset="0"/>
            </a:pPr>
            <a:r>
              <a:rPr kumimoji="1" lang="zh-CN" altLang="en-US" sz="3600">
                <a:sym typeface="+mn-ea"/>
              </a:rPr>
              <a:t>当一个函数被调用时，会在两个相关的帧边界间进行上下文切换。从调用函数切换到被调用函数，如果函数调用时需要传递参数，那么这些参数值也要传递到被调用函数的帧边界中。Go 语言中帧边界间的数据传递是按值传递的。任何在函数 </a:t>
            </a:r>
            <a:r>
              <a:rPr kumimoji="1" lang="en-US" altLang="zh-CN" sz="3600">
                <a:solidFill>
                  <a:schemeClr val="accent2"/>
                </a:solidFill>
                <a:sym typeface="+mn-ea"/>
              </a:rPr>
              <a:t>getRandom </a:t>
            </a:r>
            <a:r>
              <a:rPr kumimoji="1" lang="zh-CN" altLang="en-US" sz="3600">
                <a:sym typeface="+mn-ea"/>
              </a:rPr>
              <a:t>中的变量在函数返回时，都将不能访问。</a:t>
            </a:r>
            <a:r>
              <a:rPr kumimoji="1" lang="en-US" altLang="zh-CN" sz="3600">
                <a:sym typeface="+mn-ea"/>
              </a:rPr>
              <a:t>Go </a:t>
            </a:r>
            <a:r>
              <a:rPr kumimoji="1" lang="zh-CN" altLang="en-US" sz="3600">
                <a:sym typeface="+mn-ea"/>
              </a:rPr>
              <a:t>查找所有变量超过当前函数栈侦的，把它们分配到堆上，避免 </a:t>
            </a:r>
            <a:r>
              <a:rPr kumimoji="1" lang="en-US" altLang="zh-CN" sz="3600">
                <a:sym typeface="+mn-ea"/>
              </a:rPr>
              <a:t>outlive </a:t>
            </a:r>
            <a:r>
              <a:rPr kumimoji="1" lang="zh-CN" altLang="en-US" sz="3600">
                <a:sym typeface="+mn-ea"/>
              </a:rPr>
              <a:t>变量。</a:t>
            </a:r>
            <a:endParaRPr kumimoji="1" lang="zh-CN" altLang="en-US" sz="3600">
              <a:sym typeface="+mn-ea"/>
            </a:endParaRPr>
          </a:p>
        </p:txBody>
      </p:sp>
      <p:pic>
        <p:nvPicPr>
          <p:cNvPr id="5" name="图片 4"/>
          <p:cNvPicPr>
            <a:picLocks noChangeAspect="1"/>
          </p:cNvPicPr>
          <p:nvPr/>
        </p:nvPicPr>
        <p:blipFill>
          <a:blip r:embed="rId1"/>
          <a:stretch>
            <a:fillRect/>
          </a:stretch>
        </p:blipFill>
        <p:spPr>
          <a:xfrm>
            <a:off x="276225" y="2537460"/>
            <a:ext cx="11388725" cy="7192645"/>
          </a:xfrm>
          <a:prstGeom prst="rect">
            <a:avLst/>
          </a:prstGeom>
        </p:spPr>
      </p:pic>
      <p:pic>
        <p:nvPicPr>
          <p:cNvPr id="9" name="图片 8"/>
          <p:cNvPicPr>
            <a:picLocks noChangeAspect="1"/>
          </p:cNvPicPr>
          <p:nvPr/>
        </p:nvPicPr>
        <p:blipFill>
          <a:blip r:embed="rId2"/>
          <a:stretch>
            <a:fillRect/>
          </a:stretch>
        </p:blipFill>
        <p:spPr>
          <a:xfrm>
            <a:off x="11904345" y="2537460"/>
            <a:ext cx="12345670" cy="7192645"/>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超过栈帧(</a:t>
            </a:r>
            <a:r>
              <a:rPr kumimoji="1" lang="en-US" altLang="zh-CN">
                <a:sym typeface="+mn-ea"/>
              </a:rPr>
              <a:t>stack frame</a:t>
            </a:r>
            <a:r>
              <a:rPr kumimoji="1" lang="zh-CN" altLang="en-US">
                <a:sym typeface="+mn-ea"/>
              </a:rPr>
              <a:t>)</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lang="zh-CN" altLang="en-US" sz="3600">
                <a:sym typeface="+mn-ea"/>
              </a:rPr>
              <a:t>上述情况中，</a:t>
            </a:r>
            <a:r>
              <a:rPr kumimoji="1" lang="en-US" altLang="zh-CN" sz="3600">
                <a:solidFill>
                  <a:schemeClr val="accent2"/>
                </a:solidFill>
                <a:sym typeface="+mn-ea"/>
              </a:rPr>
              <a:t>num </a:t>
            </a:r>
            <a:r>
              <a:rPr kumimoji="1" lang="zh-CN" altLang="en-US" sz="3600">
                <a:sym typeface="+mn-ea"/>
              </a:rPr>
              <a:t>变量不能指向之前的栈。</a:t>
            </a:r>
            <a:endParaRPr kumimoji="1" lang="en-US" altLang="zh-CN" sz="3600">
              <a:sym typeface="+mn-ea"/>
            </a:endParaRPr>
          </a:p>
          <a:p>
            <a:pPr>
              <a:lnSpc>
                <a:spcPct val="150000"/>
              </a:lnSpc>
              <a:buFont typeface="Arial" panose="020B0604020202090204" pitchFamily="34" charset="0"/>
            </a:pPr>
            <a:r>
              <a:rPr kumimoji="1" lang="en-US" altLang="zh-CN" sz="3600">
                <a:sym typeface="+mn-ea"/>
              </a:rPr>
              <a:t>Go </a:t>
            </a:r>
            <a:r>
              <a:rPr kumimoji="1" lang="zh-CN" altLang="en-US" sz="3600">
                <a:sym typeface="+mn-ea"/>
              </a:rPr>
              <a:t>查找所有变量超过当前函数栈侦的，把它们分配到堆上，避免 </a:t>
            </a:r>
            <a:r>
              <a:rPr kumimoji="1" lang="en-US" altLang="zh-CN" sz="3600">
                <a:sym typeface="+mn-ea"/>
              </a:rPr>
              <a:t>outlive </a:t>
            </a:r>
            <a:r>
              <a:rPr kumimoji="1" lang="zh-CN" altLang="en-US" sz="3600">
                <a:sym typeface="+mn-ea"/>
              </a:rPr>
              <a:t>变量。</a:t>
            </a:r>
            <a:endParaRPr kumimoji="1" lang="zh-CN" altLang="en-US" sz="3600">
              <a:sym typeface="+mn-ea"/>
            </a:endParaRPr>
          </a:p>
          <a:p>
            <a:pPr>
              <a:lnSpc>
                <a:spcPct val="150000"/>
              </a:lnSpc>
              <a:buFont typeface="Arial" panose="020B0604020202090204" pitchFamily="34" charset="0"/>
            </a:pPr>
            <a:r>
              <a:rPr kumimoji="1" lang="zh-CN" altLang="en-US" sz="3600">
                <a:sym typeface="+mn-ea"/>
              </a:rPr>
              <a:t>变量 </a:t>
            </a:r>
            <a:r>
              <a:rPr kumimoji="1" lang="en-US" altLang="zh-CN" sz="3600">
                <a:sym typeface="+mn-ea"/>
              </a:rPr>
              <a:t>tmp </a:t>
            </a:r>
            <a:r>
              <a:rPr kumimoji="1" lang="zh-CN" altLang="en-US" sz="3600">
                <a:sym typeface="+mn-ea"/>
              </a:rPr>
              <a:t>在栈上分配，但是它包含了指向堆内存的地址，所以可以安全的从一个函数的栈侦复制到另外一个函数的栈帧。</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1607165" y="3188970"/>
            <a:ext cx="12089130" cy="862965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逃逸案例</a:t>
            </a:r>
            <a:endParaRPr kumimoji="1" lang="zh-CN" altLang="en-US">
              <a:sym typeface="+mn-ea"/>
            </a:endParaRPr>
          </a:p>
        </p:txBody>
      </p:sp>
      <p:sp>
        <p:nvSpPr>
          <p:cNvPr id="7" name="文本占位符 6"/>
          <p:cNvSpPr>
            <a:spLocks noGrp="1"/>
          </p:cNvSpPr>
          <p:nvPr>
            <p:ph type="body" sz="quarter" idx="11"/>
          </p:nvPr>
        </p:nvSpPr>
        <p:spPr>
          <a:xfrm>
            <a:off x="2463165" y="2994025"/>
            <a:ext cx="19456400" cy="9280525"/>
          </a:xfrm>
        </p:spPr>
        <p:txBody>
          <a:bodyPr anchor="t" anchorCtr="0">
            <a:normAutofit fontScale="90000"/>
          </a:bodyPr>
          <a:lstStyle/>
          <a:p>
            <a:pPr>
              <a:lnSpc>
                <a:spcPct val="150000"/>
              </a:lnSpc>
              <a:buFont typeface="Arial" panose="020B0604020202090204" pitchFamily="34" charset="0"/>
            </a:pPr>
            <a:r>
              <a:rPr kumimoji="1" lang="zh-CN" altLang="en-US" sz="3600">
                <a:sym typeface="+mn-ea"/>
              </a:rPr>
              <a:t>还存在大量其他的 </a:t>
            </a:r>
            <a:r>
              <a:rPr kumimoji="1" lang="en-US" altLang="zh-CN" sz="3600">
                <a:sym typeface="+mn-ea"/>
              </a:rPr>
              <a:t>case </a:t>
            </a:r>
            <a:r>
              <a:rPr kumimoji="1" lang="zh-CN" altLang="en-US" sz="3600">
                <a:sym typeface="+mn-ea"/>
              </a:rPr>
              <a:t>会出现逃逸，比较典型的就是 “</a:t>
            </a:r>
            <a:r>
              <a:rPr kumimoji="1" lang="zh-CN" altLang="en-US" sz="3600" i="1">
                <a:solidFill>
                  <a:schemeClr val="accent2"/>
                </a:solidFill>
                <a:sym typeface="+mn-ea"/>
              </a:rPr>
              <a:t>多级间接赋值容易导致逃逸</a:t>
            </a:r>
            <a:r>
              <a:rPr kumimoji="1" lang="zh-CN" altLang="en-US" sz="3600">
                <a:sym typeface="+mn-ea"/>
              </a:rPr>
              <a:t>”，</a:t>
            </a:r>
            <a:r>
              <a:rPr lang="zh-CN" altLang="en-US" sz="3600">
                <a:sym typeface="+mn-ea"/>
              </a:rPr>
              <a:t>这里的多级间接指的是，对某个引用类对象中的引用类成员进行赋值。Go 语言中的引用类数据类型有 func, interface, slice, map, chan, *Type</a:t>
            </a:r>
            <a:r>
              <a:rPr kumimoji="1" lang="zh-CN" altLang="en-US" sz="3600">
                <a:sym typeface="+mn-ea"/>
              </a:rPr>
              <a:t> ：</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一个值被分享到函数栈帧范围之外</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 </a:t>
            </a:r>
            <a:r>
              <a:rPr kumimoji="1" lang="en-US" altLang="zh-CN" sz="3600">
                <a:sym typeface="+mn-ea"/>
              </a:rPr>
              <a:t>for </a:t>
            </a:r>
            <a:r>
              <a:rPr kumimoji="1" lang="zh-CN" altLang="en-US" sz="3600">
                <a:sym typeface="+mn-ea"/>
              </a:rPr>
              <a:t>循环外申明，在 </a:t>
            </a:r>
            <a:r>
              <a:rPr kumimoji="1" lang="en-US" altLang="zh-CN" sz="3600">
                <a:sym typeface="+mn-ea"/>
              </a:rPr>
              <a:t>for </a:t>
            </a:r>
            <a:r>
              <a:rPr kumimoji="1" lang="zh-CN" altLang="en-US" sz="3600">
                <a:sym typeface="+mn-ea"/>
              </a:rPr>
              <a:t>循环内分配，同理闭包</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发送指针或者带有指针的值到 </a:t>
            </a:r>
            <a:r>
              <a:rPr kumimoji="1" lang="en-US" altLang="zh-CN" sz="3600">
                <a:sym typeface="+mn-ea"/>
              </a:rPr>
              <a:t>channel </a:t>
            </a:r>
            <a:r>
              <a:rPr kumimoji="1" lang="zh-CN" altLang="en-US" sz="3600">
                <a:sym typeface="+mn-ea"/>
              </a:rPr>
              <a:t>中</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在一个切片上存储指针或带指针的值</a:t>
            </a:r>
            <a:endParaRPr kumimoji="1" lang="zh-CN" altLang="en-US" sz="3600">
              <a:sym typeface="+mn-ea"/>
            </a:endParaRPr>
          </a:p>
          <a:p>
            <a:pPr marL="571500" indent="-571500">
              <a:lnSpc>
                <a:spcPct val="150000"/>
              </a:lnSpc>
              <a:buFont typeface="Arial" panose="020B0604020202090204" pitchFamily="34" charset="0"/>
              <a:buChar char="•"/>
            </a:pPr>
            <a:r>
              <a:rPr kumimoji="1" lang="en-US" altLang="zh-CN" sz="3600">
                <a:sym typeface="+mn-ea"/>
              </a:rPr>
              <a:t>slice </a:t>
            </a:r>
            <a:r>
              <a:rPr kumimoji="1" lang="zh-CN" altLang="en-US" sz="3600">
                <a:sym typeface="+mn-ea"/>
              </a:rPr>
              <a:t>的背后数组被重新分配了</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600">
                <a:sym typeface="+mn-ea"/>
              </a:rPr>
              <a:t>在 </a:t>
            </a:r>
            <a:r>
              <a:rPr kumimoji="1" lang="en-US" altLang="zh-CN" sz="3600">
                <a:sym typeface="+mn-ea"/>
              </a:rPr>
              <a:t>interface </a:t>
            </a:r>
            <a:r>
              <a:rPr kumimoji="1" lang="zh-CN" altLang="en-US" sz="3600">
                <a:sym typeface="+mn-ea"/>
              </a:rPr>
              <a:t>类型上调用方法</a:t>
            </a:r>
            <a:endParaRPr kumimoji="1" lang="zh-CN" altLang="en-US" sz="3600">
              <a:sym typeface="+mn-ea"/>
            </a:endParaRPr>
          </a:p>
          <a:p>
            <a:pPr marL="571500" indent="-571500">
              <a:lnSpc>
                <a:spcPct val="150000"/>
              </a:lnSpc>
              <a:buFont typeface="Arial" panose="020B0604020202090204" pitchFamily="34" charset="0"/>
              <a:buChar char="•"/>
            </a:pPr>
            <a:r>
              <a:rPr kumimoji="1" lang="en-US" altLang="zh-CN" sz="3600">
                <a:sym typeface="+mn-ea"/>
              </a:rPr>
              <a:t>.... </a:t>
            </a:r>
            <a:r>
              <a:rPr lang="zh-CN" altLang="en-US" sz="3600" i="1">
                <a:solidFill>
                  <a:schemeClr val="accent2"/>
                </a:solidFill>
                <a:latin typeface="Helvetica Neue Bold Italic" panose="02000503000000020004" charset="0"/>
                <a:cs typeface="Helvetica Neue Bold Italic" panose="02000503000000020004" charset="0"/>
                <a:sym typeface="+mn-ea"/>
              </a:rPr>
              <a:t>go build -gcflags '-m'</a:t>
            </a:r>
            <a:endParaRPr kumimoji="1" lang="en-US" altLang="zh-CN" sz="3600">
              <a:sym typeface="+mn-ea"/>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accent1">
                    <a:lumMod val="60000"/>
                    <a:lumOff val="40000"/>
                  </a:schemeClr>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bg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goroutine </a:t>
            </a:r>
            <a:r>
              <a:rPr kumimoji="1" lang="zh-CN" altLang="en-US"/>
              <a:t>定义</a:t>
            </a:r>
            <a:endParaRPr kumimoji="1" lang="zh-CN" altLang="en-US"/>
          </a:p>
        </p:txBody>
      </p:sp>
      <p:sp>
        <p:nvSpPr>
          <p:cNvPr id="7" name="文本占位符 6"/>
          <p:cNvSpPr>
            <a:spLocks noGrp="1"/>
          </p:cNvSpPr>
          <p:nvPr>
            <p:ph type="body" sz="quarter" idx="11"/>
          </p:nvPr>
        </p:nvSpPr>
        <p:spPr>
          <a:xfrm>
            <a:off x="2462530" y="4540250"/>
            <a:ext cx="19457670" cy="7428865"/>
          </a:xfrm>
        </p:spPr>
        <p:txBody>
          <a:bodyPr anchor="ctr" anchorCtr="0">
            <a:noAutofit/>
          </a:bodyPr>
          <a:lstStyle/>
          <a:p>
            <a:pPr>
              <a:lnSpc>
                <a:spcPct val="150000"/>
              </a:lnSpc>
              <a:buFont typeface="Arial" panose="020B0604020202090204" pitchFamily="34" charset="0"/>
            </a:pPr>
            <a:r>
              <a:rPr kumimoji="1" lang="zh-CN" altLang="en-US"/>
              <a:t>“Goroutine 是一个与其他 goroutines 并行运行在同一地址空间的 Go 函数或方法。一个运行的程序由一个或更多个 goroutine 组成。它与线程、协程、进程等不同。它是一个 goroutine”</a:t>
            </a:r>
            <a:endParaRPr kumimoji="1" lang="zh-CN" altLang="en-US"/>
          </a:p>
          <a:p>
            <a:pPr>
              <a:lnSpc>
                <a:spcPct val="150000"/>
              </a:lnSpc>
              <a:buFont typeface="Arial" panose="020B0604020202090204" pitchFamily="34" charset="0"/>
            </a:pPr>
            <a:r>
              <a:rPr kumimoji="1" lang="en-US" altLang="zh-CN"/>
              <a:t>																			</a:t>
            </a:r>
            <a:r>
              <a:rPr kumimoji="1" lang="zh-CN" altLang="en-US"/>
              <a:t>—— </a:t>
            </a:r>
            <a:r>
              <a:rPr kumimoji="1" lang="en-US" altLang="zh-CN"/>
              <a:t>Rob Pike</a:t>
            </a:r>
            <a:endParaRPr kumimoji="1" lang="en-US" altLang="zh-CN"/>
          </a:p>
          <a:p>
            <a:pPr>
              <a:lnSpc>
                <a:spcPct val="150000"/>
              </a:lnSpc>
              <a:buFont typeface="Arial" panose="020B0604020202090204" pitchFamily="34" charset="0"/>
            </a:pPr>
            <a:endParaRPr kumimoji="1" lang="en-US" altLang="zh-CN" i="1">
              <a:solidFill>
                <a:schemeClr val="accent1">
                  <a:lumMod val="20000"/>
                  <a:lumOff val="80000"/>
                </a:schemeClr>
              </a:solidFill>
            </a:endParaRPr>
          </a:p>
          <a:p>
            <a:pPr>
              <a:lnSpc>
                <a:spcPct val="150000"/>
              </a:lnSpc>
              <a:buFont typeface="Arial" panose="020B0604020202090204" pitchFamily="34" charset="0"/>
            </a:pPr>
            <a:r>
              <a:rPr kumimoji="1" lang="en-US" altLang="zh-CN" i="1">
                <a:solidFill>
                  <a:schemeClr val="accent1"/>
                </a:solidFill>
              </a:rPr>
              <a:t>Goroutines 在同一个</a:t>
            </a:r>
            <a:r>
              <a:rPr kumimoji="1" lang="zh-CN" altLang="en-US" i="1">
                <a:solidFill>
                  <a:schemeClr val="accent1"/>
                </a:solidFill>
              </a:rPr>
              <a:t>用户地址</a:t>
            </a:r>
            <a:r>
              <a:rPr kumimoji="1" lang="en-US" altLang="zh-CN" i="1">
                <a:solidFill>
                  <a:schemeClr val="accent1"/>
                </a:solidFill>
              </a:rPr>
              <a:t>空间里</a:t>
            </a:r>
            <a:r>
              <a:rPr kumimoji="1" lang="zh-CN" altLang="en-US" i="1">
                <a:solidFill>
                  <a:schemeClr val="accent1"/>
                </a:solidFill>
              </a:rPr>
              <a:t>并行</a:t>
            </a:r>
            <a:r>
              <a:rPr kumimoji="1" lang="en-US" altLang="zh-CN" i="1">
                <a:solidFill>
                  <a:schemeClr val="accent1"/>
                </a:solidFill>
              </a:rPr>
              <a:t>独立执行 functions，channels 则用于 goroutines 间的通信和同步访问控制</a:t>
            </a:r>
            <a:r>
              <a:rPr kumimoji="1" lang="zh-CN" altLang="en-US" i="1">
                <a:solidFill>
                  <a:schemeClr val="accent1"/>
                </a:solidFill>
              </a:rPr>
              <a:t>。</a:t>
            </a:r>
            <a:endParaRPr kumimoji="1" lang="zh-CN" altLang="en-US" i="1">
              <a:solidFill>
                <a:schemeClr val="accent1"/>
              </a:solidFill>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分段栈(Segmented stacks)</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sz="3600">
                <a:sym typeface="+mn-ea"/>
              </a:rPr>
              <a:t>Go 应用程序运行时，每个 goroutine 都维护着一个自己的栈区，这个栈区只能自己使用不能被其他 goroutine 使用。</a:t>
            </a:r>
            <a:r>
              <a:rPr kumimoji="1" sz="3600">
                <a:solidFill>
                  <a:schemeClr val="accent2"/>
                </a:solidFill>
                <a:sym typeface="+mn-ea"/>
              </a:rPr>
              <a:t>栈区的初始大小是2KB</a:t>
            </a:r>
            <a:r>
              <a:rPr kumimoji="1" sz="3600">
                <a:sym typeface="+mn-ea"/>
              </a:rPr>
              <a:t>(比 x86_64 架构下线程的默认栈2M要小很多)，在 goroutine 运行的时候栈区会按照需要增长和收缩，占用的内存最大限制的默认值在64位系统上是1GB。</a:t>
            </a:r>
            <a:endParaRPr kumimoji="1" sz="3600">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v1.0 ~ v1.1 — 最小栈内存空间为 4KB</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v1.2 — 将最小栈内存提升到了 8KB</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v1.3 — 使用连续栈替换之前版本的分段栈</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v1.4 — 将最小栈内存降低到了 2KB</a:t>
            </a:r>
            <a:endParaRPr kumimoji="1"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1939270" y="4233545"/>
            <a:ext cx="12122785" cy="6801485"/>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Hot split </a:t>
            </a:r>
            <a:r>
              <a:rPr kumimoji="1" lang="zh-CN" altLang="en-US">
                <a:sym typeface="+mn-ea"/>
              </a:rPr>
              <a:t>问题</a:t>
            </a:r>
            <a:endParaRPr kumimoji="1" lang="zh-CN" altLang="en-US">
              <a:sym typeface="+mn-ea"/>
            </a:endParaRPr>
          </a:p>
        </p:txBody>
      </p:sp>
      <p:sp>
        <p:nvSpPr>
          <p:cNvPr id="7" name="文本占位符 6"/>
          <p:cNvSpPr>
            <a:spLocks noGrp="1"/>
          </p:cNvSpPr>
          <p:nvPr>
            <p:ph type="body" sz="quarter" idx="11"/>
          </p:nvPr>
        </p:nvSpPr>
        <p:spPr>
          <a:xfrm>
            <a:off x="2463165" y="2994025"/>
            <a:ext cx="8905875" cy="9280525"/>
          </a:xfrm>
        </p:spPr>
        <p:txBody>
          <a:bodyPr anchor="t" anchorCtr="0">
            <a:noAutofit/>
          </a:bodyPr>
          <a:lstStyle/>
          <a:p>
            <a:pPr>
              <a:lnSpc>
                <a:spcPct val="150000"/>
              </a:lnSpc>
              <a:buFont typeface="Arial" panose="020B0604020202090204" pitchFamily="34" charset="0"/>
            </a:pPr>
            <a:r>
              <a:rPr kumimoji="1" lang="zh-CN" altLang="en-US" sz="3600">
                <a:solidFill>
                  <a:schemeClr val="bg1"/>
                </a:solidFill>
                <a:sym typeface="+mn-ea"/>
              </a:rPr>
              <a:t>当前的分段栈的实现方式存在 “</a:t>
            </a:r>
            <a:r>
              <a:rPr kumimoji="1" lang="en-US" altLang="zh-CN" sz="3600" i="1">
                <a:solidFill>
                  <a:schemeClr val="accent2"/>
                </a:solidFill>
                <a:latin typeface="Helvetica Oblique" charset="0"/>
                <a:cs typeface="Helvetica Oblique" charset="0"/>
                <a:sym typeface="+mn-ea"/>
              </a:rPr>
              <a:t>hot split</a:t>
            </a:r>
            <a:r>
              <a:rPr kumimoji="1" lang="zh-CN" altLang="en-US" sz="3600">
                <a:solidFill>
                  <a:schemeClr val="bg1"/>
                </a:solidFill>
                <a:sym typeface="+mn-ea"/>
              </a:rPr>
              <a:t>” 问题，如果栈快满了，那么下一次的函数调用会强制触发栈扩容。当函数返回时，新分配的 “</a:t>
            </a:r>
            <a:r>
              <a:rPr kumimoji="1" lang="en-US" altLang="zh-CN" sz="3600" i="1">
                <a:solidFill>
                  <a:schemeClr val="accent2"/>
                </a:solidFill>
                <a:latin typeface="Helvetica Oblique" charset="0"/>
                <a:cs typeface="Helvetica Oblique" charset="0"/>
                <a:sym typeface="+mn-ea"/>
              </a:rPr>
              <a:t>stack chunk</a:t>
            </a:r>
            <a:r>
              <a:rPr kumimoji="1" lang="zh-CN" altLang="en-US" sz="3600">
                <a:solidFill>
                  <a:schemeClr val="bg1"/>
                </a:solidFill>
                <a:sym typeface="+mn-ea"/>
              </a:rPr>
              <a:t>” 会被清理掉。如果这个函数调用产生的范围是在一个循环中，会导致严重的性能问题，频繁的 </a:t>
            </a:r>
            <a:r>
              <a:rPr kumimoji="1" lang="en-US" altLang="zh-CN" sz="3600">
                <a:solidFill>
                  <a:schemeClr val="bg1"/>
                </a:solidFill>
                <a:sym typeface="+mn-ea"/>
              </a:rPr>
              <a:t>alloc/free</a:t>
            </a:r>
            <a:r>
              <a:rPr kumimoji="1" lang="zh-CN" altLang="en-US" sz="3600">
                <a:solidFill>
                  <a:schemeClr val="bg1"/>
                </a:solidFill>
                <a:sym typeface="+mn-ea"/>
              </a:rPr>
              <a:t>。</a:t>
            </a:r>
            <a:endParaRPr kumimoji="1" lang="zh-CN" altLang="en-US" sz="3600">
              <a:solidFill>
                <a:schemeClr val="bg1"/>
              </a:solidFill>
              <a:sym typeface="+mn-ea"/>
            </a:endParaRPr>
          </a:p>
          <a:p>
            <a:pPr>
              <a:lnSpc>
                <a:spcPct val="150000"/>
              </a:lnSpc>
              <a:buFont typeface="Arial" panose="020B0604020202090204" pitchFamily="34" charset="0"/>
            </a:pPr>
            <a:r>
              <a:rPr kumimoji="1" lang="en-US" altLang="zh-CN" sz="3600">
                <a:solidFill>
                  <a:schemeClr val="bg1"/>
                </a:solidFill>
                <a:sym typeface="+mn-ea"/>
              </a:rPr>
              <a:t>Go </a:t>
            </a:r>
            <a:r>
              <a:rPr kumimoji="1" lang="zh-CN" altLang="en-US" sz="3600">
                <a:solidFill>
                  <a:schemeClr val="bg1"/>
                </a:solidFill>
                <a:sym typeface="+mn-ea"/>
              </a:rPr>
              <a:t>不得不在</a:t>
            </a:r>
            <a:r>
              <a:rPr kumimoji="1" lang="en-US" altLang="zh-CN" sz="3600">
                <a:solidFill>
                  <a:schemeClr val="bg1"/>
                </a:solidFill>
                <a:sym typeface="+mn-ea"/>
              </a:rPr>
              <a:t>1.2</a:t>
            </a:r>
            <a:r>
              <a:rPr kumimoji="1" lang="zh-CN" altLang="en-US" sz="3600">
                <a:solidFill>
                  <a:schemeClr val="bg1"/>
                </a:solidFill>
                <a:sym typeface="+mn-ea"/>
              </a:rPr>
              <a:t>版本把栈默认大小改为</a:t>
            </a:r>
            <a:r>
              <a:rPr kumimoji="1" lang="en-US" altLang="zh-CN" sz="3600">
                <a:solidFill>
                  <a:schemeClr val="bg1"/>
                </a:solidFill>
                <a:sym typeface="+mn-ea"/>
              </a:rPr>
              <a:t>8KB</a:t>
            </a:r>
            <a:r>
              <a:rPr kumimoji="1" lang="zh-CN" altLang="en-US" sz="3600">
                <a:solidFill>
                  <a:schemeClr val="bg1"/>
                </a:solidFill>
                <a:sym typeface="+mn-ea"/>
              </a:rPr>
              <a:t>，降低触发热分裂的问题，但是每个 </a:t>
            </a:r>
            <a:r>
              <a:rPr kumimoji="1" lang="en-US" altLang="zh-CN" sz="3600">
                <a:solidFill>
                  <a:schemeClr val="bg1"/>
                </a:solidFill>
                <a:sym typeface="+mn-ea"/>
              </a:rPr>
              <a:t>goroutine </a:t>
            </a:r>
            <a:r>
              <a:rPr kumimoji="1" lang="zh-CN" altLang="en-US" sz="3600">
                <a:solidFill>
                  <a:schemeClr val="bg1"/>
                </a:solidFill>
                <a:sym typeface="+mn-ea"/>
              </a:rPr>
              <a:t>内存开销就比较大了。直到实现了连续栈(</a:t>
            </a:r>
            <a:r>
              <a:rPr kumimoji="1" lang="en-US" altLang="zh-CN" sz="3600">
                <a:solidFill>
                  <a:schemeClr val="accent2"/>
                </a:solidFill>
                <a:sym typeface="+mn-ea"/>
              </a:rPr>
              <a:t>co</a:t>
            </a:r>
            <a:r>
              <a:rPr kumimoji="1" lang="zh-CN" altLang="en-US" sz="3600" i="1">
                <a:solidFill>
                  <a:schemeClr val="accent2"/>
                </a:solidFill>
                <a:latin typeface="Helvetica Oblique" charset="0"/>
                <a:cs typeface="Helvetica Oblique" charset="0"/>
                <a:sym typeface="+mn-ea"/>
              </a:rPr>
              <a:t>ntiguous stack</a:t>
            </a:r>
            <a:r>
              <a:rPr kumimoji="1" lang="zh-CN" altLang="en-US" sz="3600">
                <a:solidFill>
                  <a:schemeClr val="bg1"/>
                </a:solidFill>
                <a:sym typeface="+mn-ea"/>
              </a:rPr>
              <a:t>)，栈大小才改为</a:t>
            </a:r>
            <a:r>
              <a:rPr kumimoji="1" lang="en-US" altLang="zh-CN" sz="3600">
                <a:solidFill>
                  <a:schemeClr val="bg1"/>
                </a:solidFill>
                <a:sym typeface="+mn-ea"/>
              </a:rPr>
              <a:t>2KB</a:t>
            </a:r>
            <a:r>
              <a:rPr kumimoji="1" lang="zh-CN" altLang="en-US" sz="3600">
                <a:solidFill>
                  <a:schemeClr val="bg1"/>
                </a:solidFill>
                <a:sym typeface="+mn-ea"/>
              </a:rPr>
              <a:t>。</a:t>
            </a:r>
            <a:endParaRPr kumimoji="1" lang="zh-CN" altLang="en-US" sz="3600">
              <a:solidFill>
                <a:schemeClr val="bg1"/>
              </a:solidFill>
              <a:sym typeface="+mn-ea"/>
            </a:endParaRPr>
          </a:p>
        </p:txBody>
      </p:sp>
      <p:pic>
        <p:nvPicPr>
          <p:cNvPr id="2" name="图片 1"/>
          <p:cNvPicPr>
            <a:picLocks noChangeAspect="1"/>
          </p:cNvPicPr>
          <p:nvPr/>
        </p:nvPicPr>
        <p:blipFill>
          <a:blip r:embed="rId1"/>
          <a:stretch>
            <a:fillRect/>
          </a:stretch>
        </p:blipFill>
        <p:spPr>
          <a:xfrm>
            <a:off x="11882120" y="6973570"/>
            <a:ext cx="11389360" cy="6406515"/>
          </a:xfrm>
          <a:prstGeom prst="rect">
            <a:avLst/>
          </a:prstGeom>
        </p:spPr>
      </p:pic>
      <p:pic>
        <p:nvPicPr>
          <p:cNvPr id="4" name="图片 3"/>
          <p:cNvPicPr>
            <a:picLocks noChangeAspect="1"/>
          </p:cNvPicPr>
          <p:nvPr/>
        </p:nvPicPr>
        <p:blipFill>
          <a:blip r:embed="rId2"/>
          <a:stretch>
            <a:fillRect/>
          </a:stretch>
        </p:blipFill>
        <p:spPr>
          <a:xfrm>
            <a:off x="12001500" y="470535"/>
            <a:ext cx="11150600" cy="627253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连续栈(Contiguous stacks)</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rmAutofit fontScale="90000"/>
          </a:bodyPr>
          <a:lstStyle/>
          <a:p>
            <a:pPr>
              <a:lnSpc>
                <a:spcPct val="150000"/>
              </a:lnSpc>
              <a:buFont typeface="Arial" panose="020B0604020202090204" pitchFamily="34" charset="0"/>
            </a:pPr>
            <a:r>
              <a:rPr kumimoji="1" lang="zh-CN" altLang="en-US" sz="3600">
                <a:sym typeface="+mn-ea"/>
              </a:rPr>
              <a:t>采用复制栈的实现方式，在热分裂场景中不会频发释放内存，即不像分配一个新的内存块并链接到老的栈内存块，而是会分配一个两倍大的内存块并把老的内存块内容复制到新的内存块里，当栈缩减回之前大小时，我们不需要做任何事情。</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runtime.newstack 分配更大的栈内存空间</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runtime.copystack 将旧栈中的内容复制到新栈中</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将指向旧栈对应变量的指针重新指向新栈</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runtime.stackfree 销毁并回收旧栈的内存空间</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2"/>
                </a:solidFill>
                <a:sym typeface="+mn-ea"/>
              </a:rPr>
              <a:t>如果栈区的空间使用率不超过1/4，那么在垃圾回收的时候使用 runtime.shrinkstack 进行栈缩容，同样使用 </a:t>
            </a:r>
            <a:r>
              <a:rPr kumimoji="1" lang="en-US" altLang="zh-CN" sz="3200" i="1">
                <a:solidFill>
                  <a:schemeClr val="accent2"/>
                </a:solidFill>
                <a:sym typeface="+mn-ea"/>
              </a:rPr>
              <a:t>copystack</a:t>
            </a:r>
            <a:endParaRPr kumimoji="1" lang="en-US" altLang="zh-CN" sz="3200" i="1">
              <a:solidFill>
                <a:schemeClr val="accent2"/>
              </a:solidFill>
              <a:sym typeface="+mn-ea"/>
            </a:endParaRPr>
          </a:p>
        </p:txBody>
      </p:sp>
      <p:pic>
        <p:nvPicPr>
          <p:cNvPr id="2" name="图片 1"/>
          <p:cNvPicPr>
            <a:picLocks noChangeAspect="1"/>
          </p:cNvPicPr>
          <p:nvPr/>
        </p:nvPicPr>
        <p:blipFill>
          <a:blip r:embed="rId1"/>
          <a:stretch>
            <a:fillRect/>
          </a:stretch>
        </p:blipFill>
        <p:spPr>
          <a:xfrm>
            <a:off x="12496800" y="4191635"/>
            <a:ext cx="11623040" cy="6843395"/>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栈扩容</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rmAutofit lnSpcReduction="20000"/>
          </a:bodyPr>
          <a:lstStyle/>
          <a:p>
            <a:pPr>
              <a:lnSpc>
                <a:spcPct val="150000"/>
              </a:lnSpc>
              <a:buFont typeface="Arial" panose="020B0604020202090204" pitchFamily="34" charset="0"/>
            </a:pPr>
            <a:r>
              <a:rPr kumimoji="1" lang="en-US" altLang="zh-CN" sz="3600">
                <a:sym typeface="+mn-ea"/>
              </a:rPr>
              <a:t>Go </a:t>
            </a:r>
            <a:r>
              <a:rPr kumimoji="1" lang="zh-CN" altLang="en-US" sz="3600">
                <a:solidFill>
                  <a:schemeClr val="accent2"/>
                </a:solidFill>
                <a:sym typeface="+mn-ea"/>
              </a:rPr>
              <a:t>运行时</a:t>
            </a:r>
            <a:r>
              <a:rPr kumimoji="1" lang="zh-CN" altLang="en-US" sz="3600">
                <a:sym typeface="+mn-ea"/>
              </a:rPr>
              <a:t>判断栈空间是否足够，所以在 </a:t>
            </a:r>
            <a:r>
              <a:rPr kumimoji="1" lang="en-US" altLang="zh-CN" sz="3600">
                <a:sym typeface="+mn-ea"/>
              </a:rPr>
              <a:t>call function </a:t>
            </a:r>
            <a:r>
              <a:rPr kumimoji="1" lang="zh-CN" altLang="en-US" sz="3600">
                <a:sym typeface="+mn-ea"/>
              </a:rPr>
              <a:t>中会插入 </a:t>
            </a:r>
            <a:r>
              <a:rPr kumimoji="1" lang="en-US" altLang="zh-CN" sz="3600">
                <a:solidFill>
                  <a:schemeClr val="accent2"/>
                </a:solidFill>
                <a:sym typeface="+mn-ea"/>
              </a:rPr>
              <a:t>runtime.morestack</a:t>
            </a:r>
            <a:r>
              <a:rPr kumimoji="1" lang="zh-CN" altLang="en-US" sz="3600">
                <a:sym typeface="+mn-ea"/>
              </a:rPr>
              <a:t>，但每个函数调用都判定的话，成本比较高。在编译期间通过计算 </a:t>
            </a:r>
            <a:r>
              <a:rPr kumimoji="1" lang="en-US" altLang="zh-CN" sz="3600">
                <a:sym typeface="+mn-ea"/>
              </a:rPr>
              <a:t>sp</a:t>
            </a:r>
            <a:r>
              <a:rPr kumimoji="1" lang="zh-CN" altLang="en-US" sz="3600">
                <a:sym typeface="+mn-ea"/>
              </a:rPr>
              <a:t>、</a:t>
            </a:r>
            <a:r>
              <a:rPr kumimoji="1" lang="en-US" altLang="zh-CN" sz="3600">
                <a:sym typeface="+mn-ea"/>
              </a:rPr>
              <a:t>func stack framesize </a:t>
            </a:r>
            <a:r>
              <a:rPr kumimoji="1" lang="zh-CN" altLang="en-US" sz="3600">
                <a:sym typeface="+mn-ea"/>
              </a:rPr>
              <a:t>确定需要哪个函数调用中插入 </a:t>
            </a:r>
            <a:r>
              <a:rPr kumimoji="1" lang="en-US" altLang="zh-CN" sz="3600">
                <a:solidFill>
                  <a:schemeClr val="accent2"/>
                </a:solidFill>
                <a:sym typeface="+mn-ea"/>
              </a:rPr>
              <a:t>runtime.morestack</a:t>
            </a:r>
            <a:r>
              <a:rPr kumimoji="1" lang="zh-CN" altLang="en-US" sz="3600">
                <a:sym typeface="+mn-ea"/>
              </a:rPr>
              <a:t>。</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针函数 </a:t>
            </a:r>
            <a:r>
              <a:rPr kumimoji="1" lang="en-US" altLang="zh-CN" sz="3200" i="1">
                <a:solidFill>
                  <a:schemeClr val="accent1"/>
                </a:solidFill>
                <a:sym typeface="+mn-ea"/>
              </a:rPr>
              <a:t>framesize </a:t>
            </a:r>
            <a:r>
              <a:rPr kumimoji="1" lang="zh-CN" altLang="en-US" sz="3200" i="1">
                <a:solidFill>
                  <a:schemeClr val="accent1"/>
                </a:solidFill>
                <a:sym typeface="+mn-ea"/>
              </a:rPr>
              <a:t>的判定：</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小于 </a:t>
            </a:r>
            <a:r>
              <a:rPr kumimoji="1" lang="en-US" altLang="zh-CN" sz="3200" i="1">
                <a:solidFill>
                  <a:schemeClr val="accent1"/>
                </a:solidFill>
                <a:sym typeface="+mn-ea"/>
              </a:rPr>
              <a:t>StackSmall</a:t>
            </a:r>
            <a:endParaRPr kumimoji="1" lang="en-US" altLang="zh-CN" sz="3200" i="1">
              <a:solidFill>
                <a:schemeClr val="accent1"/>
              </a:solidFill>
              <a:sym typeface="+mn-ea"/>
            </a:endParaRPr>
          </a:p>
          <a:p>
            <a:pPr>
              <a:lnSpc>
                <a:spcPct val="150000"/>
              </a:lnSpc>
              <a:buFont typeface="Arial" panose="020B0604020202090204" pitchFamily="34" charset="0"/>
            </a:pPr>
            <a:r>
              <a:rPr kumimoji="1" lang="en-US" altLang="zh-CN" sz="3200" i="1">
                <a:solidFill>
                  <a:schemeClr val="accent1"/>
                </a:solidFill>
                <a:sym typeface="+mn-ea"/>
              </a:rPr>
              <a:t>    SP &lt;</a:t>
            </a:r>
            <a:r>
              <a:rPr kumimoji="1" lang="zh-CN" altLang="en-US" sz="3200" i="1">
                <a:solidFill>
                  <a:schemeClr val="accent1"/>
                </a:solidFill>
                <a:sym typeface="+mn-ea"/>
              </a:rPr>
              <a:t> </a:t>
            </a:r>
            <a:r>
              <a:rPr kumimoji="1" lang="en-US" altLang="zh-CN" sz="3200" i="1">
                <a:solidFill>
                  <a:schemeClr val="accent1"/>
                </a:solidFill>
                <a:sym typeface="+mn-ea"/>
              </a:rPr>
              <a:t>stackguard0</a:t>
            </a:r>
            <a:r>
              <a:rPr kumimoji="1" lang="zh-CN" altLang="en-US" sz="3200" i="1">
                <a:solidFill>
                  <a:schemeClr val="accent1"/>
                </a:solidFill>
                <a:sym typeface="+mn-ea"/>
              </a:rPr>
              <a:t>，执行栈扩容</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大于 </a:t>
            </a:r>
            <a:r>
              <a:rPr kumimoji="1" lang="en-US" altLang="zh-CN" sz="3200" i="1">
                <a:solidFill>
                  <a:schemeClr val="accent1"/>
                </a:solidFill>
                <a:sym typeface="+mn-ea"/>
              </a:rPr>
              <a:t>StackSmall</a:t>
            </a:r>
            <a:endParaRPr kumimoji="1" lang="en-US" altLang="zh-CN"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    </a:t>
            </a:r>
            <a:r>
              <a:rPr kumimoji="1" lang="en-US" altLang="zh-CN" sz="3200" i="1">
                <a:solidFill>
                  <a:schemeClr val="accent1"/>
                </a:solidFill>
                <a:sym typeface="+mn-ea"/>
              </a:rPr>
              <a:t>SP - framesize &lt; stackguard0 - StackSmall</a:t>
            </a:r>
            <a:endParaRPr kumimoji="1" lang="en-US" altLang="zh-CN"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大于 </a:t>
            </a:r>
            <a:r>
              <a:rPr kumimoji="1" lang="en-US" altLang="zh-CN" sz="3200" i="1">
                <a:solidFill>
                  <a:schemeClr val="accent1"/>
                </a:solidFill>
                <a:sym typeface="+mn-ea"/>
              </a:rPr>
              <a:t>StackBig</a:t>
            </a:r>
            <a:endParaRPr kumimoji="1" lang="en-US" altLang="zh-CN" sz="3200" i="1">
              <a:solidFill>
                <a:schemeClr val="accent1"/>
              </a:solidFill>
              <a:sym typeface="+mn-ea"/>
            </a:endParaRPr>
          </a:p>
        </p:txBody>
      </p:sp>
      <p:pic>
        <p:nvPicPr>
          <p:cNvPr id="3" name="图片 2"/>
          <p:cNvPicPr>
            <a:picLocks noChangeAspect="1"/>
          </p:cNvPicPr>
          <p:nvPr/>
        </p:nvPicPr>
        <p:blipFill>
          <a:blip r:embed="rId1"/>
          <a:stretch>
            <a:fillRect/>
          </a:stretch>
        </p:blipFill>
        <p:spPr>
          <a:xfrm>
            <a:off x="13663295" y="3055620"/>
            <a:ext cx="10106025" cy="9114155"/>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zh-CN" altLang="en-US"/>
              <a:t>内存分配原理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堆栈 &amp; 逃逸分析</a:t>
            </a:r>
            <a:endParaRPr kumimoji="1" lang="en-US" altLang="zh-CN">
              <a:solidFill>
                <a:schemeClr val="accent1">
                  <a:lumMod val="60000"/>
                  <a:lumOff val="40000"/>
                </a:schemeClr>
              </a:solidFill>
            </a:endParaRPr>
          </a:p>
          <a:p>
            <a:pPr marL="742950" indent="-742950">
              <a:buFont typeface="+mj-lt"/>
              <a:buAutoNum type="alphaLcParenR"/>
            </a:pPr>
            <a:r>
              <a:rPr kumimoji="1" lang="en-US" altLang="zh-CN">
                <a:solidFill>
                  <a:schemeClr val="bg1"/>
                </a:solidFill>
              </a:rPr>
              <a:t>连续栈</a:t>
            </a:r>
            <a:endParaRPr kumimoji="1" lang="en-US" altLang="zh-CN">
              <a:solidFill>
                <a:schemeClr val="bg1"/>
              </a:solidFill>
            </a:endParaRPr>
          </a:p>
          <a:p>
            <a:pPr marL="742950" indent="-742950">
              <a:buFont typeface="+mj-lt"/>
              <a:buAutoNum type="alphaLcParenR"/>
            </a:pPr>
            <a:r>
              <a:rPr kumimoji="1" lang="en-US" altLang="zh-CN">
                <a:solidFill>
                  <a:schemeClr val="accent1"/>
                </a:solidFill>
              </a:rPr>
              <a:t>内存结构</a:t>
            </a:r>
            <a:endParaRPr kumimoji="1" lang="en-US" altLang="zh-CN">
              <a:solidFill>
                <a:schemeClr val="bg1"/>
              </a:solidFill>
            </a:endParaRPr>
          </a:p>
          <a:p>
            <a:pPr marL="742950" indent="-742950">
              <a:buFont typeface="+mj-lt"/>
              <a:buAutoNum type="alphaLcParenR"/>
            </a:pPr>
            <a:r>
              <a:rPr kumimoji="1" lang="zh-CN" altLang="en-US">
                <a:solidFill>
                  <a:schemeClr val="bg1"/>
                </a:solidFill>
              </a:rPr>
              <a:t>优化实践</a:t>
            </a:r>
            <a:endParaRPr kumimoji="1" lang="zh-CN" altLang="en-US">
              <a:solidFill>
                <a:schemeClr val="bg1"/>
              </a:solidFill>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内存管理</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sz="3600">
                <a:sym typeface="+mn-ea"/>
              </a:rPr>
              <a:t>TCMalloc 是 Thread Cache Malloc 的简称，是Go 内存管理的起源，Go的内存管理是借鉴了TCMalloc</a:t>
            </a:r>
            <a:r>
              <a:rPr kumimoji="1" lang="zh-CN" sz="3600">
                <a:sym typeface="+mn-ea"/>
              </a:rPr>
              <a:t>：</a:t>
            </a:r>
            <a:endParaRPr kumimoji="1"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内存碎片</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    随着内存不断的申请和释放，内存上会存在大量的碎片，降低内存的使用率。为了解决内存碎片，可以将2个连续的未使用的内存块合并，减少碎片。</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大锁</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    同一进程下的所有线程共享相同的内存空间，它们申请内存时需要加锁，如果不加锁就存在同一块内存被2个线程同时访问的问题。</a:t>
            </a:r>
            <a:endParaRPr kumimoji="1" lang="zh-CN" altLang="en-US"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2496800" y="4891405"/>
            <a:ext cx="11741150" cy="544322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lang="zh-CN" altLang="en-US" sz="3600">
                <a:solidFill>
                  <a:schemeClr val="bg1"/>
                </a:solidFill>
                <a:sym typeface="+mn-ea"/>
              </a:rPr>
              <a:t>当程序里发生了 32kb 以下的小块内存申请时，Go 会从一个叫做的 </a:t>
            </a:r>
            <a:r>
              <a:rPr kumimoji="1" lang="zh-CN" altLang="en-US" sz="3600" i="1">
                <a:solidFill>
                  <a:schemeClr val="accent2"/>
                </a:solidFill>
                <a:latin typeface="Helvetica Oblique" charset="0"/>
                <a:cs typeface="Helvetica Oblique" charset="0"/>
                <a:sym typeface="+mn-ea"/>
              </a:rPr>
              <a:t>mcache </a:t>
            </a:r>
            <a:r>
              <a:rPr kumimoji="1" lang="zh-CN" altLang="en-US" sz="3600">
                <a:solidFill>
                  <a:schemeClr val="bg1"/>
                </a:solidFill>
                <a:sym typeface="+mn-ea"/>
              </a:rPr>
              <a:t>的本地缓存给程序分配内存。这样的一个内存块里叫做 </a:t>
            </a:r>
            <a:r>
              <a:rPr kumimoji="1" lang="zh-CN" altLang="en-US" sz="3600" i="1">
                <a:solidFill>
                  <a:schemeClr val="accent2"/>
                </a:solidFill>
                <a:latin typeface="Helvetica Oblique" charset="0"/>
                <a:cs typeface="Helvetica Oblique" charset="0"/>
                <a:sym typeface="+mn-ea"/>
              </a:rPr>
              <a:t>mspan</a:t>
            </a:r>
            <a:r>
              <a:rPr kumimoji="1" lang="zh-CN" altLang="en-US" sz="3600">
                <a:solidFill>
                  <a:schemeClr val="bg1"/>
                </a:solidFill>
                <a:sym typeface="+mn-ea"/>
              </a:rPr>
              <a:t>，它是要给程序分配内存时的分配单元。</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在 Go 的调度器模型里，每个线程  M 会绑定给一个处理器 P，在单一粒度的时间里只能做多处理运行一个 goroutine，每个 P 都会绑定一个上面说的本地缓存 mcache。当需要进行内存分配时，当前运行的 goroutine 会从 mcache 中查找可用的 mspan。从本地 mcache 里分配内存时不需要加锁，这种分配策略效率更高。</a:t>
            </a:r>
            <a:endParaRPr kumimoji="1" lang="zh-CN" altLang="en-US" sz="3600">
              <a:solidFill>
                <a:schemeClr val="bg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3" name="图片 2"/>
          <p:cNvPicPr>
            <a:picLocks noChangeAspect="1"/>
          </p:cNvPicPr>
          <p:nvPr/>
        </p:nvPicPr>
        <p:blipFill>
          <a:blip r:embed="rId1"/>
          <a:stretch>
            <a:fillRect/>
          </a:stretch>
        </p:blipFill>
        <p:spPr>
          <a:xfrm>
            <a:off x="13764895" y="2994025"/>
            <a:ext cx="9514205" cy="9124950"/>
          </a:xfrm>
          <a:prstGeom prst="rect">
            <a:avLst/>
          </a:prstGeom>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10033635" cy="9237980"/>
          </a:xfrm>
        </p:spPr>
        <p:txBody>
          <a:bodyPr anchor="t" anchorCtr="0">
            <a:noAutofit/>
          </a:bodyPr>
          <a:lstStyle/>
          <a:p>
            <a:pPr>
              <a:lnSpc>
                <a:spcPct val="150000"/>
              </a:lnSpc>
              <a:buFont typeface="Arial" panose="020B0604020202090204" pitchFamily="34" charset="0"/>
            </a:pPr>
            <a:r>
              <a:rPr kumimoji="1" lang="zh-CN" altLang="en-US" sz="3600">
                <a:sym typeface="+mn-ea"/>
              </a:rPr>
              <a:t>申请内存时都分给他们一个 </a:t>
            </a:r>
            <a:r>
              <a:rPr kumimoji="1" lang="zh-CN" altLang="en-US" sz="3600" i="1">
                <a:solidFill>
                  <a:schemeClr val="accent2"/>
                </a:solidFill>
                <a:latin typeface="Helvetica Oblique" charset="0"/>
                <a:cs typeface="Helvetica Oblique" charset="0"/>
                <a:sym typeface="+mn-ea"/>
              </a:rPr>
              <a:t>mspan </a:t>
            </a:r>
            <a:r>
              <a:rPr kumimoji="1" lang="zh-CN" altLang="en-US" sz="3600">
                <a:sym typeface="+mn-ea"/>
              </a:rPr>
              <a:t>这样的单元会不会产生浪费。其实 </a:t>
            </a:r>
            <a:r>
              <a:rPr kumimoji="1" lang="zh-CN" altLang="en-US" sz="3600" i="1">
                <a:solidFill>
                  <a:schemeClr val="accent2"/>
                </a:solidFill>
                <a:latin typeface="Helvetica Oblique" charset="0"/>
                <a:cs typeface="Helvetica Oblique" charset="0"/>
                <a:sym typeface="+mn-ea"/>
              </a:rPr>
              <a:t>mcache </a:t>
            </a:r>
            <a:r>
              <a:rPr kumimoji="1" lang="zh-CN" altLang="en-US" sz="3600">
                <a:sym typeface="+mn-ea"/>
              </a:rPr>
              <a:t>持有的这一系列的</a:t>
            </a:r>
            <a:r>
              <a:rPr kumimoji="1" lang="zh-CN" altLang="en-US" sz="3600" i="1">
                <a:solidFill>
                  <a:schemeClr val="accent2"/>
                </a:solidFill>
                <a:latin typeface="Helvetica Oblique" charset="0"/>
                <a:cs typeface="Helvetica Oblique" charset="0"/>
                <a:sym typeface="+mn-ea"/>
              </a:rPr>
              <a:t>mspan </a:t>
            </a:r>
            <a:r>
              <a:rPr kumimoji="1" lang="zh-CN" altLang="en-US" sz="3600">
                <a:sym typeface="+mn-ea"/>
              </a:rPr>
              <a:t>并不都是统一大小的，而是按照大小，从8</a:t>
            </a:r>
            <a:r>
              <a:rPr kumimoji="1" lang="en-US" altLang="zh-CN" sz="3600">
                <a:sym typeface="+mn-ea"/>
              </a:rPr>
              <a:t>kb </a:t>
            </a:r>
            <a:r>
              <a:rPr kumimoji="1" lang="zh-CN" altLang="en-US" sz="3600">
                <a:sym typeface="+mn-ea"/>
              </a:rPr>
              <a:t>到 32</a:t>
            </a:r>
            <a:r>
              <a:rPr kumimoji="1" lang="en-US" altLang="zh-CN" sz="3600">
                <a:sym typeface="+mn-ea"/>
              </a:rPr>
              <a:t>kb </a:t>
            </a:r>
            <a:r>
              <a:rPr kumimoji="1" lang="zh-CN" altLang="en-US" sz="3600">
                <a:sym typeface="+mn-ea"/>
              </a:rPr>
              <a:t>分了大概 </a:t>
            </a:r>
            <a:r>
              <a:rPr kumimoji="1" lang="en-US" altLang="zh-CN" sz="3600">
                <a:sym typeface="+mn-ea"/>
              </a:rPr>
              <a:t>67*2 </a:t>
            </a:r>
            <a:r>
              <a:rPr kumimoji="1" lang="zh-CN" altLang="en-US" sz="3600">
                <a:sym typeface="+mn-ea"/>
              </a:rPr>
              <a:t>类的 </a:t>
            </a:r>
            <a:r>
              <a:rPr kumimoji="1" lang="zh-CN" altLang="en-US" sz="3600" i="1">
                <a:solidFill>
                  <a:schemeClr val="accent2"/>
                </a:solidFill>
                <a:latin typeface="Helvetica Oblique" charset="0"/>
                <a:cs typeface="Helvetica Oblique" charset="0"/>
                <a:sym typeface="+mn-ea"/>
              </a:rPr>
              <a:t>ms</a:t>
            </a:r>
            <a:r>
              <a:rPr kumimoji="1" lang="en-US" altLang="zh-CN" sz="3600" i="1">
                <a:solidFill>
                  <a:schemeClr val="accent2"/>
                </a:solidFill>
                <a:latin typeface="Helvetica Oblique" charset="0"/>
                <a:cs typeface="Helvetica Oblique" charset="0"/>
                <a:sym typeface="+mn-ea"/>
              </a:rPr>
              <a:t>pan</a:t>
            </a:r>
            <a:r>
              <a:rPr kumimoji="1" lang="zh-CN" altLang="en-US" sz="3600">
                <a:sym typeface="+mn-ea"/>
              </a:rPr>
              <a:t>。</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每个内存页分为多级固定大小的“空闲列表”，这有助于减少碎片。类似的思路在 </a:t>
            </a:r>
            <a:r>
              <a:rPr kumimoji="1" lang="en-US" altLang="zh-CN" sz="3200" i="1">
                <a:solidFill>
                  <a:schemeClr val="accent1"/>
                </a:solidFill>
                <a:sym typeface="+mn-ea"/>
              </a:rPr>
              <a:t>Linux Kernel</a:t>
            </a:r>
            <a:r>
              <a:rPr kumimoji="1" lang="zh-CN" altLang="en-US" sz="3200" i="1">
                <a:solidFill>
                  <a:schemeClr val="accent1"/>
                </a:solidFill>
                <a:sym typeface="+mn-ea"/>
              </a:rPr>
              <a:t>、</a:t>
            </a:r>
            <a:r>
              <a:rPr kumimoji="1" lang="en-US" altLang="zh-CN" sz="3200" i="1">
                <a:solidFill>
                  <a:schemeClr val="accent1"/>
                </a:solidFill>
                <a:sym typeface="+mn-ea"/>
              </a:rPr>
              <a:t>Memcache</a:t>
            </a:r>
            <a:r>
              <a:rPr kumimoji="1" lang="zh-CN" altLang="en-US" sz="3200" i="1">
                <a:solidFill>
                  <a:schemeClr val="accent1"/>
                </a:solidFill>
                <a:sym typeface="+mn-ea"/>
              </a:rPr>
              <a:t>都可以见到 </a:t>
            </a:r>
            <a:r>
              <a:rPr kumimoji="1" lang="en-US" altLang="zh-CN" sz="3200" i="1">
                <a:solidFill>
                  <a:schemeClr val="accent1"/>
                </a:solidFill>
                <a:sym typeface="+mn-ea"/>
              </a:rPr>
              <a:t>Slab-Allactor</a:t>
            </a:r>
            <a:r>
              <a:rPr kumimoji="1" lang="zh-CN" altLang="en-US" sz="3200" i="1">
                <a:solidFill>
                  <a:schemeClr val="accent1"/>
                </a:solidFill>
                <a:sym typeface="+mn-ea"/>
              </a:rPr>
              <a:t>。</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2" name="图片 1"/>
          <p:cNvPicPr>
            <a:picLocks noChangeAspect="1"/>
          </p:cNvPicPr>
          <p:nvPr/>
        </p:nvPicPr>
        <p:blipFill>
          <a:blip r:embed="rId1"/>
          <a:stretch>
            <a:fillRect/>
          </a:stretch>
        </p:blipFill>
        <p:spPr>
          <a:xfrm>
            <a:off x="12798425" y="2614295"/>
            <a:ext cx="10892790" cy="10430510"/>
          </a:xfrm>
          <a:prstGeom prst="rect">
            <a:avLst/>
          </a:prstGeom>
        </p:spPr>
      </p:pic>
      <p:pic>
        <p:nvPicPr>
          <p:cNvPr id="4" name="图片 3"/>
          <p:cNvPicPr>
            <a:picLocks noChangeAspect="1"/>
          </p:cNvPicPr>
          <p:nvPr/>
        </p:nvPicPr>
        <p:blipFill>
          <a:blip r:embed="rId2"/>
          <a:stretch>
            <a:fillRect/>
          </a:stretch>
        </p:blipFill>
        <p:spPr>
          <a:xfrm>
            <a:off x="3340735" y="8874760"/>
            <a:ext cx="8261350" cy="4599305"/>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11352530" cy="9237980"/>
          </a:xfrm>
        </p:spPr>
        <p:txBody>
          <a:bodyPr anchor="t" anchorCtr="0">
            <a:noAutofit/>
          </a:bodyPr>
          <a:lstStyle/>
          <a:p>
            <a:pPr>
              <a:lnSpc>
                <a:spcPct val="150000"/>
              </a:lnSpc>
              <a:buFont typeface="Arial" panose="020B0604020202090204" pitchFamily="34" charset="0"/>
            </a:pPr>
            <a:r>
              <a:rPr kumimoji="1" sz="3600">
                <a:sym typeface="+mn-ea"/>
              </a:rPr>
              <a:t>我们需要先知道几个重要的概念：</a:t>
            </a:r>
            <a:endParaRPr kumimoji="1" sz="3600">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page</a:t>
            </a:r>
            <a:r>
              <a:rPr kumimoji="1" lang="zh-CN" altLang="en-US" sz="3200" i="1">
                <a:solidFill>
                  <a:schemeClr val="accent1"/>
                </a:solidFill>
                <a:sym typeface="+mn-ea"/>
              </a:rPr>
              <a:t>: 内存页，一块 8K 大小的内存空间。Go 与操作系统之间的内存申请和释放，都是以 page 为单位的。</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span</a:t>
            </a:r>
            <a:r>
              <a:rPr kumimoji="1" lang="zh-CN" altLang="en-US" sz="3200" i="1">
                <a:solidFill>
                  <a:schemeClr val="accent1"/>
                </a:solidFill>
                <a:sym typeface="+mn-ea"/>
              </a:rPr>
              <a:t>: 内存块，一个或多个连续的 page 组成一个 span。</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sizeclass</a:t>
            </a:r>
            <a:r>
              <a:rPr kumimoji="1" lang="zh-CN" altLang="en-US" sz="3200" i="1">
                <a:solidFill>
                  <a:schemeClr val="accent1"/>
                </a:solidFill>
                <a:sym typeface="+mn-ea"/>
              </a:rPr>
              <a:t>: 空间规格，每个 span 都带有一个 sizeclass，标记着该 span 中的 page 应该如何使用。</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2"/>
                </a:solidFill>
                <a:sym typeface="+mn-ea"/>
              </a:rPr>
              <a:t>object</a:t>
            </a:r>
            <a:r>
              <a:rPr kumimoji="1" lang="zh-CN" altLang="en-US" sz="3200" i="1">
                <a:solidFill>
                  <a:schemeClr val="accent1"/>
                </a:solidFill>
                <a:sym typeface="+mn-ea"/>
              </a:rPr>
              <a:t>: 对象，用来存储一个变量数据内存空间，一个 span 在初始化时，会被切割成一堆等大的 object。假设 object 的大小是 16B，span 大小是 8K，那么就会把 span 中的 page 就会被初始化 8K / 16B = 512 个 object。</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600">
              <a:solidFill>
                <a:schemeClr val="bg1"/>
              </a:solidFill>
              <a:sym typeface="+mn-ea"/>
            </a:endParaRPr>
          </a:p>
        </p:txBody>
      </p:sp>
      <p:pic>
        <p:nvPicPr>
          <p:cNvPr id="3" name="图片 2"/>
          <p:cNvPicPr>
            <a:picLocks noChangeAspect="1"/>
          </p:cNvPicPr>
          <p:nvPr/>
        </p:nvPicPr>
        <p:blipFill>
          <a:blip r:embed="rId1"/>
          <a:stretch>
            <a:fillRect/>
          </a:stretch>
        </p:blipFill>
        <p:spPr>
          <a:xfrm>
            <a:off x="13816330" y="2736850"/>
            <a:ext cx="9517380" cy="9752330"/>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2530" y="2994025"/>
            <a:ext cx="11352530" cy="9498965"/>
          </a:xfrm>
        </p:spPr>
        <p:txBody>
          <a:bodyPr anchor="t" anchorCtr="0">
            <a:noAutofit/>
          </a:bodyPr>
          <a:lstStyle/>
          <a:p>
            <a:pPr>
              <a:lnSpc>
                <a:spcPct val="150000"/>
              </a:lnSpc>
              <a:buFont typeface="Arial" panose="020B0604020202090204" pitchFamily="34" charset="0"/>
            </a:pPr>
            <a:r>
              <a:rPr kumimoji="1" sz="3600">
                <a:sym typeface="+mn-ea"/>
              </a:rPr>
              <a:t>如果分配内存时 mcachce 里没有空闲的</a:t>
            </a:r>
            <a:r>
              <a:rPr kumimoji="1" lang="zh-CN" sz="3600">
                <a:sym typeface="+mn-ea"/>
              </a:rPr>
              <a:t>对口 </a:t>
            </a:r>
            <a:r>
              <a:rPr kumimoji="1" lang="en-US" altLang="zh-CN" sz="3600">
                <a:sym typeface="+mn-ea"/>
              </a:rPr>
              <a:t>sizeclass </a:t>
            </a:r>
            <a:r>
              <a:rPr kumimoji="1" sz="3600">
                <a:sym typeface="+mn-ea"/>
              </a:rPr>
              <a:t>的 mspan 了</a:t>
            </a:r>
            <a:r>
              <a:rPr kumimoji="1" lang="zh-CN" sz="3600">
                <a:sym typeface="+mn-ea"/>
              </a:rPr>
              <a:t>，Go 里还为每种类别的 mspan 维护着一个 </a:t>
            </a:r>
            <a:r>
              <a:rPr kumimoji="1" lang="zh-CN" sz="3600" i="1">
                <a:solidFill>
                  <a:schemeClr val="accent2"/>
                </a:solidFill>
                <a:latin typeface="Helvetica Oblique" charset="0"/>
                <a:cs typeface="Helvetica Oblique" charset="0"/>
                <a:sym typeface="+mn-ea"/>
              </a:rPr>
              <a:t>mcentral</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mcentral 的作用是为所有 mcache 提供切分好的 mspan 资源。每个 central 会持有一种特定大小的全局 mspan 列表，包括已分配出去的和未分配出去的。 每个 mcentral 对应一种 mspan，当工作线程的 mcache 中没有合适(也就是特定大小的)的mspan 时就会从 mcentral 去获取。</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mcentral 被所有的工作线程共同享有，存在多个 goroutine 竞争的情况，因此从 mcentral 获取资源时需要加锁。mcentral 里维护着两个双向链表，nonempty 表示链表里还有空闲的 mspan 待分配。empty表示这条链表里的 mspan 都被分配了object 或缓存 mcache中。</a:t>
            </a:r>
            <a:endParaRPr kumimoji="1" lang="zh-CN" altLang="en-US"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557375" y="2994025"/>
            <a:ext cx="9450070" cy="996505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和 thread 的区别</a:t>
            </a:r>
            <a:r>
              <a:rPr kumimoji="1" lang="zh-CN" altLang="en-US">
                <a:sym typeface="+mn-ea"/>
              </a:rPr>
              <a:t>？</a:t>
            </a:r>
            <a:endParaRPr kumimoji="1" lang="zh-CN" altLang="en-US"/>
          </a:p>
        </p:txBody>
      </p:sp>
      <p:sp>
        <p:nvSpPr>
          <p:cNvPr id="7" name="文本占位符 6"/>
          <p:cNvSpPr>
            <a:spLocks noGrp="1"/>
          </p:cNvSpPr>
          <p:nvPr>
            <p:ph type="body" sz="quarter" idx="11"/>
          </p:nvPr>
        </p:nvSpPr>
        <p:spPr>
          <a:xfrm>
            <a:off x="2462530" y="2890520"/>
            <a:ext cx="11765915" cy="10511790"/>
          </a:xfrm>
        </p:spPr>
        <p:txBody>
          <a:bodyPr anchor="t" anchorCtr="0">
            <a:normAutofit fontScale="80000"/>
          </a:bodyPr>
          <a:lstStyle/>
          <a:p>
            <a:pPr marL="571500" indent="-571500">
              <a:lnSpc>
                <a:spcPct val="150000"/>
              </a:lnSpc>
              <a:buFont typeface="Arial" panose="020B0604020202090204" pitchFamily="34" charset="0"/>
              <a:buChar char="•"/>
            </a:pPr>
            <a:r>
              <a:rPr kumimoji="1" lang="zh-CN" altLang="en-US"/>
              <a:t>内存占用</a:t>
            </a:r>
            <a:endParaRPr kumimoji="1" lang="zh-CN" altLang="en-US"/>
          </a:p>
          <a:p>
            <a:pPr>
              <a:lnSpc>
                <a:spcPct val="150000"/>
              </a:lnSpc>
              <a:buFont typeface="Arial" panose="020B0604020202090204" pitchFamily="34" charset="0"/>
            </a:pPr>
            <a:r>
              <a:rPr kumimoji="1" lang="zh-CN" altLang="en-US">
                <a:solidFill>
                  <a:schemeClr val="bg1"/>
                </a:solidFill>
              </a:rPr>
              <a:t>    创建一个 goroutine 的栈内存消耗为 2 KB(</a:t>
            </a:r>
            <a:r>
              <a:rPr kumimoji="1" lang="en-US" altLang="zh-CN">
                <a:solidFill>
                  <a:schemeClr val="bg1"/>
                </a:solidFill>
              </a:rPr>
              <a:t>Linux AMD64 Go v1.4</a:t>
            </a:r>
            <a:r>
              <a:rPr kumimoji="1" lang="zh-CN" altLang="en-US">
                <a:solidFill>
                  <a:schemeClr val="bg1"/>
                </a:solidFill>
              </a:rPr>
              <a:t>后)，运行过程中，如果栈空间不够用，会自动进行扩容。</a:t>
            </a:r>
            <a:endParaRPr kumimoji="1" lang="zh-CN" altLang="en-US">
              <a:solidFill>
                <a:schemeClr val="bg1"/>
              </a:solidFill>
            </a:endParaRPr>
          </a:p>
          <a:p>
            <a:pPr>
              <a:lnSpc>
                <a:spcPct val="150000"/>
              </a:lnSpc>
              <a:buFont typeface="Arial" panose="020B0604020202090204" pitchFamily="34" charset="0"/>
            </a:pPr>
            <a:r>
              <a:rPr kumimoji="1" lang="zh-CN" altLang="en-US" sz="3600" i="1">
                <a:solidFill>
                  <a:schemeClr val="accent1"/>
                </a:solidFill>
              </a:rPr>
              <a:t>创建一个 thread 为了尽量避免极端情况下操作系统线程栈的溢出，默认会为其分配一个较大的栈内存( 1 </a:t>
            </a:r>
            <a:r>
              <a:rPr kumimoji="1" lang="en-US" altLang="zh-CN" sz="3600" i="1">
                <a:solidFill>
                  <a:schemeClr val="accent1"/>
                </a:solidFill>
              </a:rPr>
              <a:t>- 8</a:t>
            </a:r>
            <a:r>
              <a:rPr kumimoji="1" lang="zh-CN" altLang="en-US" sz="3600" i="1">
                <a:solidFill>
                  <a:schemeClr val="accent1"/>
                </a:solidFill>
              </a:rPr>
              <a:t> MB 栈内存，</a:t>
            </a:r>
            <a:r>
              <a:rPr kumimoji="1" lang="en-US" altLang="zh-CN" sz="3600" i="1">
                <a:solidFill>
                  <a:schemeClr val="accent1"/>
                </a:solidFill>
              </a:rPr>
              <a:t>POSIX Thread</a:t>
            </a:r>
            <a:r>
              <a:rPr kumimoji="1" lang="zh-CN" altLang="en-US" sz="3600" i="1">
                <a:solidFill>
                  <a:schemeClr val="accent1"/>
                </a:solidFill>
              </a:rPr>
              <a:t>)，而且还需要一个被称为 “guard page” 的区域用于和其他 thread 的栈空间进行隔离。而栈内存空间一旦创建和初始化完成之后其大小就不能再有变化，这决定了在某些特殊场景下系统线程栈还是有溢出的风险。</a:t>
            </a:r>
            <a:endParaRPr kumimoji="1" lang="zh-CN" altLang="en-US" sz="3600" i="1">
              <a:solidFill>
                <a:schemeClr val="accent1">
                  <a:lumMod val="40000"/>
                  <a:lumOff val="60000"/>
                </a:schemeClr>
              </a:solidFill>
            </a:endParaRPr>
          </a:p>
          <a:p>
            <a:pPr marL="571500" indent="-571500">
              <a:lnSpc>
                <a:spcPct val="150000"/>
              </a:lnSpc>
              <a:buFont typeface="Arial" panose="020B0604020202090204" pitchFamily="34" charset="0"/>
              <a:buChar char="•"/>
            </a:pPr>
            <a:r>
              <a:rPr kumimoji="1" lang="zh-CN" altLang="en-US"/>
              <a:t>创建</a:t>
            </a:r>
            <a:r>
              <a:rPr kumimoji="1" lang="en-US" altLang="zh-CN"/>
              <a:t>/</a:t>
            </a:r>
            <a:r>
              <a:rPr kumimoji="1" lang="zh-CN" altLang="en-US"/>
              <a:t>销毁</a:t>
            </a:r>
            <a:endParaRPr kumimoji="1" lang="zh-CN" altLang="en-US"/>
          </a:p>
          <a:p>
            <a:pPr>
              <a:lnSpc>
                <a:spcPct val="150000"/>
              </a:lnSpc>
              <a:buFont typeface="Arial" panose="020B0604020202090204" pitchFamily="34" charset="0"/>
            </a:pPr>
            <a:r>
              <a:rPr kumimoji="1" lang="en-US" altLang="zh-CN" sz="4400">
                <a:solidFill>
                  <a:schemeClr val="bg1"/>
                </a:solidFill>
              </a:rPr>
              <a:t>    </a:t>
            </a:r>
            <a:r>
              <a:rPr kumimoji="1" lang="zh-CN" altLang="en-US">
                <a:solidFill>
                  <a:schemeClr val="bg1"/>
                </a:solidFill>
                <a:sym typeface="+mn-ea"/>
              </a:rPr>
              <a:t>线程</a:t>
            </a:r>
            <a:r>
              <a:rPr kumimoji="1" lang="en-US" altLang="zh-CN">
                <a:solidFill>
                  <a:schemeClr val="bg1"/>
                </a:solidFill>
              </a:rPr>
              <a:t>创建和销毀都会有巨大的消耗，是内核级的</a:t>
            </a:r>
            <a:r>
              <a:rPr kumimoji="1" lang="zh-CN" altLang="en-US">
                <a:solidFill>
                  <a:schemeClr val="bg1"/>
                </a:solidFill>
              </a:rPr>
              <a:t>交互(trap)。</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而进入内核所消耗的性能代价比较高，开销较大。goroutine 是用户态线程，是由 </a:t>
            </a:r>
            <a:r>
              <a:rPr kumimoji="1" lang="en-US" altLang="zh-CN" sz="3600" i="1">
                <a:solidFill>
                  <a:schemeClr val="accent1"/>
                </a:solidFill>
              </a:rPr>
              <a:t>go runtime </a:t>
            </a:r>
            <a:r>
              <a:rPr kumimoji="1" lang="zh-CN" altLang="en-US" sz="3600" i="1">
                <a:solidFill>
                  <a:schemeClr val="accent1"/>
                </a:solidFill>
              </a:rPr>
              <a:t>管理，创建和销毁的消耗非常小。</a:t>
            </a:r>
            <a:endParaRPr kumimoji="1" lang="zh-CN" altLang="en-US" sz="3600" i="1">
              <a:solidFill>
                <a:schemeClr val="accent1"/>
              </a:solidFill>
            </a:endParaRPr>
          </a:p>
        </p:txBody>
      </p:sp>
      <p:pic>
        <p:nvPicPr>
          <p:cNvPr id="2" name="图片 1"/>
          <p:cNvPicPr>
            <a:picLocks noChangeAspect="1"/>
          </p:cNvPicPr>
          <p:nvPr/>
        </p:nvPicPr>
        <p:blipFill>
          <a:blip r:embed="rId1"/>
          <a:stretch>
            <a:fillRect/>
          </a:stretch>
        </p:blipFill>
        <p:spPr>
          <a:xfrm>
            <a:off x="14509115" y="3895090"/>
            <a:ext cx="9674860" cy="850265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rmAutofit fontScale="90000" lnSpcReduction="10000"/>
          </a:bodyPr>
          <a:lstStyle/>
          <a:p>
            <a:pPr>
              <a:lnSpc>
                <a:spcPct val="150000"/>
              </a:lnSpc>
              <a:buFont typeface="Arial" panose="020B0604020202090204" pitchFamily="34" charset="0"/>
            </a:pPr>
            <a:r>
              <a:rPr kumimoji="1" lang="zh-CN" altLang="en-US" sz="3600">
                <a:solidFill>
                  <a:schemeClr val="bg1"/>
                </a:solidFill>
                <a:sym typeface="+mn-ea"/>
              </a:rPr>
              <a:t>程序申请内存的时候，mcache 里已经没有合适的空闲 mspan了，那么工作线程就会像下图这样去 </a:t>
            </a:r>
            <a:r>
              <a:rPr kumimoji="1" lang="zh-CN" altLang="en-US" sz="3600" i="1">
                <a:solidFill>
                  <a:schemeClr val="accent2"/>
                </a:solidFill>
                <a:latin typeface="Helvetica Oblique" charset="0"/>
                <a:cs typeface="Helvetica Oblique" charset="0"/>
                <a:sym typeface="+mn-ea"/>
              </a:rPr>
              <a:t>mcentral </a:t>
            </a:r>
            <a:r>
              <a:rPr kumimoji="1" lang="zh-CN" altLang="en-US" sz="3600">
                <a:solidFill>
                  <a:schemeClr val="bg1"/>
                </a:solidFill>
                <a:sym typeface="+mn-ea"/>
              </a:rPr>
              <a:t>里去申请。mcache 从 </a:t>
            </a:r>
            <a:r>
              <a:rPr kumimoji="1" lang="zh-CN" altLang="en-US" sz="3600" i="1">
                <a:solidFill>
                  <a:schemeClr val="accent2"/>
                </a:solidFill>
                <a:latin typeface="Helvetica Oblique" charset="0"/>
                <a:cs typeface="Helvetica Oblique" charset="0"/>
                <a:sym typeface="+mn-ea"/>
              </a:rPr>
              <a:t>mcentral </a:t>
            </a:r>
            <a:r>
              <a:rPr kumimoji="1" lang="zh-CN" altLang="en-US" sz="3600">
                <a:solidFill>
                  <a:schemeClr val="bg1"/>
                </a:solidFill>
                <a:sym typeface="+mn-ea"/>
              </a:rPr>
              <a:t>获取和归还 mspan 的流程：</a:t>
            </a:r>
            <a:endParaRPr kumimoji="1" lang="zh-CN" altLang="en-US" sz="3600">
              <a:solidFill>
                <a:schemeClr val="bg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 获取 加锁；从 nonempty 链表找到一个可用的mspan；并将其从 nonempty 链表删除；将取出的 mspan 加入到 empty 链表；将 mspan 返回给工作线程；解锁。</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r>
              <a:rPr kumimoji="1" lang="zh-CN" altLang="en-US" sz="3600" i="1">
                <a:solidFill>
                  <a:schemeClr val="accent1"/>
                </a:solidFill>
                <a:sym typeface="+mn-ea"/>
              </a:rPr>
              <a:t>归还 加锁；将 mspan 从 empty 链表删除；将mspan 加入到 nonempty 链表；解锁。</a:t>
            </a:r>
            <a:endParaRPr kumimoji="1" lang="zh-CN" altLang="en-US" sz="3600" i="1">
              <a:solidFill>
                <a:schemeClr val="accent1"/>
              </a:solidFill>
              <a:sym typeface="+mn-ea"/>
            </a:endParaRPr>
          </a:p>
          <a:p>
            <a:pPr>
              <a:lnSpc>
                <a:spcPct val="150000"/>
              </a:lnSpc>
              <a:buFont typeface="Arial" panose="020B0604020202090204" pitchFamily="34" charset="0"/>
            </a:pPr>
            <a:r>
              <a:rPr kumimoji="1" lang="zh-CN" altLang="en-US" sz="3600" i="1">
                <a:solidFill>
                  <a:schemeClr val="accent2"/>
                </a:solidFill>
                <a:latin typeface="Helvetica Oblique" charset="0"/>
                <a:cs typeface="Helvetica Oblique" charset="0"/>
                <a:sym typeface="+mn-ea"/>
              </a:rPr>
              <a:t>mcentral </a:t>
            </a:r>
            <a:r>
              <a:rPr kumimoji="1" lang="en-US" altLang="zh-CN" sz="3600" i="1">
                <a:solidFill>
                  <a:schemeClr val="accent1"/>
                </a:solidFill>
                <a:sym typeface="+mn-ea"/>
              </a:rPr>
              <a:t>是 sizeclass 相同的 span 会以链表的形式组织在一起, 就是指该 span 用来存储哪种大小的对象</a:t>
            </a:r>
            <a:r>
              <a:rPr kumimoji="1" lang="zh-CN" altLang="en-US" sz="3600" i="1">
                <a:solidFill>
                  <a:schemeClr val="accent1"/>
                </a:solidFill>
                <a:sym typeface="+mn-ea"/>
              </a:rPr>
              <a:t>。</a:t>
            </a:r>
            <a:endParaRPr kumimoji="1"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12040" y="4449445"/>
            <a:ext cx="11686540" cy="7287895"/>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当 mcentral 没有空闲的 mspan 时，会向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申请。而 </a:t>
            </a:r>
            <a:r>
              <a:rPr kumimoji="1" lang="zh-CN" altLang="en-US" sz="3600" i="1">
                <a:solidFill>
                  <a:schemeClr val="accent2"/>
                </a:solidFill>
                <a:latin typeface="Helvetica Oblique" charset="0"/>
                <a:cs typeface="Helvetica Oblique" charset="0"/>
                <a:sym typeface="+mn-ea"/>
              </a:rPr>
              <a:t>mheap </a:t>
            </a:r>
            <a:r>
              <a:rPr kumimoji="1" lang="zh-CN" altLang="en-US" sz="3600">
                <a:sym typeface="+mn-ea"/>
              </a:rPr>
              <a:t>没有资源时，会向操作系统申请新内存。</a:t>
            </a:r>
            <a:r>
              <a:rPr kumimoji="1" lang="zh-CN" altLang="en-US" sz="3600" i="1">
                <a:solidFill>
                  <a:schemeClr val="accent2"/>
                </a:solidFill>
                <a:latin typeface="Helvetica Oblique" charset="0"/>
                <a:cs typeface="Helvetica Oblique" charset="0"/>
                <a:sym typeface="+mn-ea"/>
              </a:rPr>
              <a:t>mheap </a:t>
            </a:r>
            <a:r>
              <a:rPr kumimoji="1" lang="zh-CN" altLang="en-US" sz="3600">
                <a:sym typeface="+mn-ea"/>
              </a:rPr>
              <a:t>主要用于大对象的内存分配，以及管理未切割的 mspan，用于给 mcentral 切割成小对象。</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solidFill>
                <a:sym typeface="+mn-ea"/>
              </a:rPr>
              <a:t>mheap 中含有所有规格的 mcentral，所以当一个 mcache 从 mcentral 申请 mspan 时，只需要在独立的 mcentral 中使用锁，并不会影响申请其他规格的 mspan。</a:t>
            </a:r>
            <a:endParaRPr kumimoji="1" lang="zh-CN" altLang="en-US" sz="3600" i="1">
              <a:solidFill>
                <a:schemeClr val="accent1"/>
              </a:solidFill>
              <a:sym typeface="+mn-ea"/>
            </a:endParaRPr>
          </a:p>
        </p:txBody>
      </p:sp>
      <p:pic>
        <p:nvPicPr>
          <p:cNvPr id="3" name="图片 2"/>
          <p:cNvPicPr>
            <a:picLocks noChangeAspect="1"/>
          </p:cNvPicPr>
          <p:nvPr/>
        </p:nvPicPr>
        <p:blipFill>
          <a:blip r:embed="rId1"/>
          <a:stretch>
            <a:fillRect/>
          </a:stretch>
        </p:blipFill>
        <p:spPr>
          <a:xfrm>
            <a:off x="12602210" y="4674235"/>
            <a:ext cx="11487785" cy="6252210"/>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所有 mcentral 的集合则是存放于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中的。 </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 里的 </a:t>
            </a:r>
            <a:r>
              <a:rPr kumimoji="1" lang="zh-CN" altLang="en-US" sz="3600" i="1">
                <a:solidFill>
                  <a:schemeClr val="accent2"/>
                </a:solidFill>
                <a:latin typeface="Helvetica Oblique" charset="0"/>
                <a:cs typeface="Helvetica Oblique" charset="0"/>
                <a:sym typeface="+mn-ea"/>
              </a:rPr>
              <a:t>arena</a:t>
            </a:r>
            <a:r>
              <a:rPr kumimoji="1" lang="zh-CN" altLang="en-US" sz="3600">
                <a:sym typeface="+mn-ea"/>
              </a:rPr>
              <a:t> 区域是真正的堆区，运行时会将 8KB 看做一页，这些内存页中存储了所有在堆上初始化的对象。运行时使用二维的 </a:t>
            </a:r>
            <a:r>
              <a:rPr kumimoji="1" lang="zh-CN" altLang="en-US" sz="3600" i="1">
                <a:solidFill>
                  <a:schemeClr val="accent2"/>
                </a:solidFill>
                <a:latin typeface="Helvetica Oblique" charset="0"/>
                <a:cs typeface="Helvetica Oblique" charset="0"/>
                <a:sym typeface="+mn-ea"/>
              </a:rPr>
              <a:t>runtime.heapArena</a:t>
            </a:r>
            <a:r>
              <a:rPr kumimoji="1" lang="zh-CN" altLang="en-US" sz="3600">
                <a:sym typeface="+mn-ea"/>
              </a:rPr>
              <a:t> 数组管理所有的内存，每个 </a:t>
            </a:r>
            <a:r>
              <a:rPr kumimoji="1" lang="zh-CN" altLang="en-US" sz="3600" i="1">
                <a:solidFill>
                  <a:schemeClr val="accent2"/>
                </a:solidFill>
                <a:latin typeface="Helvetica Oblique" charset="0"/>
                <a:cs typeface="Helvetica Oblique" charset="0"/>
                <a:sym typeface="+mn-ea"/>
              </a:rPr>
              <a:t>runtime.heapArena</a:t>
            </a:r>
            <a:r>
              <a:rPr kumimoji="1" lang="zh-CN" altLang="en-US" sz="3600">
                <a:sym typeface="+mn-ea"/>
              </a:rPr>
              <a:t> 都会管理 64MB 的内存。</a:t>
            </a:r>
            <a:endParaRPr kumimoji="1" lang="zh-CN" altLang="en-US" sz="3600">
              <a:sym typeface="+mn-ea"/>
            </a:endParaRPr>
          </a:p>
          <a:p>
            <a:pPr>
              <a:lnSpc>
                <a:spcPct val="150000"/>
              </a:lnSpc>
              <a:buFont typeface="Arial" panose="020B0604020202090204" pitchFamily="34" charset="0"/>
            </a:pPr>
            <a:r>
              <a:rPr kumimoji="1" lang="zh-CN" altLang="en-US" sz="3600" i="1">
                <a:solidFill>
                  <a:schemeClr val="accent1"/>
                </a:solidFill>
                <a:sym typeface="+mn-ea"/>
              </a:rPr>
              <a:t>如果 arena 区域没有足够的空间，会调用 runtime.mheap.sysAlloc 从操作系统中申请更多的内存。</a:t>
            </a:r>
            <a:endParaRPr kumimoji="1" lang="zh-CN" altLang="en-US" sz="3600" i="1">
              <a:solidFill>
                <a:schemeClr val="accent1"/>
              </a:solidFill>
              <a:sym typeface="+mn-ea"/>
            </a:endParaRPr>
          </a:p>
        </p:txBody>
      </p:sp>
      <p:pic>
        <p:nvPicPr>
          <p:cNvPr id="2" name="图片 1"/>
          <p:cNvPicPr>
            <a:picLocks noChangeAspect="1"/>
          </p:cNvPicPr>
          <p:nvPr/>
        </p:nvPicPr>
        <p:blipFill>
          <a:blip r:embed="rId1"/>
          <a:stretch>
            <a:fillRect/>
          </a:stretch>
        </p:blipFill>
        <p:spPr>
          <a:xfrm>
            <a:off x="13032740" y="2994025"/>
            <a:ext cx="10672445" cy="8819515"/>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小于 </a:t>
            </a:r>
            <a:r>
              <a:rPr kumimoji="1" lang="en-US" altLang="zh-CN">
                <a:sym typeface="+mn-ea"/>
              </a:rPr>
              <a:t>16b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sz="3600">
                <a:sym typeface="+mn-ea"/>
              </a:rPr>
              <a:t>对于小于16字节的对象</a:t>
            </a:r>
            <a:r>
              <a:rPr kumimoji="1" lang="zh-CN" sz="3600">
                <a:sym typeface="+mn-ea"/>
              </a:rPr>
              <a:t>(</a:t>
            </a:r>
            <a:r>
              <a:rPr kumimoji="1" lang="zh-CN" sz="3600">
                <a:solidFill>
                  <a:schemeClr val="accent2"/>
                </a:solidFill>
                <a:sym typeface="+mn-ea"/>
              </a:rPr>
              <a:t>且无指针</a:t>
            </a:r>
            <a:r>
              <a:rPr kumimoji="1" lang="zh-CN" sz="3600">
                <a:sym typeface="+mn-ea"/>
              </a:rPr>
              <a:t>)</a:t>
            </a:r>
            <a:r>
              <a:rPr kumimoji="1" sz="3600">
                <a:sym typeface="+mn-ea"/>
              </a:rPr>
              <a:t>，Go 语言将其划分为了</a:t>
            </a:r>
            <a:r>
              <a:rPr kumimoji="1" sz="3600" i="1">
                <a:solidFill>
                  <a:schemeClr val="accent2"/>
                </a:solidFill>
                <a:latin typeface="Helvetica Oblique" charset="0"/>
                <a:cs typeface="Helvetica Oblique" charset="0"/>
                <a:sym typeface="+mn-ea"/>
              </a:rPr>
              <a:t>tiny </a:t>
            </a:r>
            <a:r>
              <a:rPr kumimoji="1" sz="3600">
                <a:sym typeface="+mn-ea"/>
              </a:rPr>
              <a:t>对象。划分 </a:t>
            </a:r>
            <a:r>
              <a:rPr kumimoji="1" sz="3600" i="1">
                <a:solidFill>
                  <a:schemeClr val="accent2"/>
                </a:solidFill>
                <a:latin typeface="Helvetica Oblique" charset="0"/>
                <a:cs typeface="Helvetica Oblique" charset="0"/>
                <a:sym typeface="+mn-ea"/>
              </a:rPr>
              <a:t>tiny </a:t>
            </a:r>
            <a:r>
              <a:rPr kumimoji="1" sz="3600">
                <a:sym typeface="+mn-ea"/>
              </a:rPr>
              <a:t>对象的主要目的是为了处理极小的字符串和独立的转义变量。对 json 的基准测试表明，使用 </a:t>
            </a:r>
            <a:r>
              <a:rPr kumimoji="1" sz="3600" i="1">
                <a:solidFill>
                  <a:schemeClr val="accent2"/>
                </a:solidFill>
                <a:latin typeface="Helvetica Oblique" charset="0"/>
                <a:cs typeface="Helvetica Oblique" charset="0"/>
                <a:sym typeface="+mn-ea"/>
              </a:rPr>
              <a:t>tiny </a:t>
            </a:r>
            <a:r>
              <a:rPr kumimoji="1" sz="3600">
                <a:sym typeface="+mn-ea"/>
              </a:rPr>
              <a:t>对象减少了12%的分配次数和20%的堆大小</a:t>
            </a:r>
            <a:r>
              <a:rPr kumimoji="1" lang="en-US" sz="3600">
                <a:sym typeface="+mn-ea"/>
              </a:rPr>
              <a:t>。</a:t>
            </a:r>
            <a:endParaRPr kumimoji="1" lang="en-US" sz="3600">
              <a:sym typeface="+mn-ea"/>
            </a:endParaRPr>
          </a:p>
          <a:p>
            <a:pPr marL="571500" indent="-571500">
              <a:lnSpc>
                <a:spcPct val="150000"/>
              </a:lnSpc>
              <a:buFont typeface="Arial" panose="020B0604020202090204" pitchFamily="34" charset="0"/>
              <a:buChar char="•"/>
            </a:pPr>
            <a:r>
              <a:rPr kumimoji="1" lang="en-US" sz="3200">
                <a:solidFill>
                  <a:schemeClr val="accent1"/>
                </a:solidFill>
                <a:sym typeface="+mn-ea"/>
              </a:rPr>
              <a:t>首先查看之前分配的元素中是否有空余的空间</a:t>
            </a:r>
            <a:endParaRPr kumimoji="1" lang="en-US" sz="3200">
              <a:solidFill>
                <a:schemeClr val="accent1"/>
              </a:solidFill>
              <a:sym typeface="+mn-ea"/>
            </a:endParaRPr>
          </a:p>
          <a:p>
            <a:pPr marL="571500" indent="-571500">
              <a:lnSpc>
                <a:spcPct val="150000"/>
              </a:lnSpc>
              <a:buFont typeface="Arial" panose="020B0604020202090204" pitchFamily="34" charset="0"/>
              <a:buChar char="•"/>
            </a:pPr>
            <a:r>
              <a:rPr kumimoji="1" lang="en-US" sz="3200">
                <a:solidFill>
                  <a:schemeClr val="accent1"/>
                </a:solidFill>
                <a:sym typeface="+mn-ea"/>
              </a:rPr>
              <a:t>如果当前要分配的大小不够，例如要分配16字节的大小，这时就需要找到下一个空闲的元素</a:t>
            </a:r>
            <a:endParaRPr kumimoji="1" lang="en-US" sz="3200">
              <a:solidFill>
                <a:schemeClr val="accent1"/>
              </a:solidFill>
              <a:sym typeface="+mn-ea"/>
            </a:endParaRPr>
          </a:p>
          <a:p>
            <a:pPr>
              <a:lnSpc>
                <a:spcPct val="150000"/>
              </a:lnSpc>
              <a:buFont typeface="Arial" panose="020B0604020202090204" pitchFamily="34" charset="0"/>
            </a:pPr>
            <a:r>
              <a:rPr kumimoji="1" lang="en-US" sz="3200">
                <a:solidFill>
                  <a:schemeClr val="accent1"/>
                </a:solidFill>
                <a:sym typeface="+mn-ea"/>
              </a:rPr>
              <a:t>tiny 分配的第一步是尝试利用分配过的前一个元素的空间，达到节约内存的目的</a:t>
            </a:r>
            <a:r>
              <a:rPr kumimoji="1" lang="zh-CN" altLang="en-US" sz="3200">
                <a:solidFill>
                  <a:schemeClr val="accent1"/>
                </a:solidFill>
                <a:sym typeface="+mn-ea"/>
              </a:rPr>
              <a:t>。</a:t>
            </a:r>
            <a:endParaRPr kumimoji="1" lang="zh-CN" altLang="en-US" sz="3200">
              <a:solidFill>
                <a:schemeClr val="accent1"/>
              </a:solidFill>
              <a:sym typeface="+mn-ea"/>
            </a:endParaRPr>
          </a:p>
        </p:txBody>
      </p:sp>
      <p:pic>
        <p:nvPicPr>
          <p:cNvPr id="3" name="图片 2"/>
          <p:cNvPicPr>
            <a:picLocks noChangeAspect="1"/>
          </p:cNvPicPr>
          <p:nvPr/>
        </p:nvPicPr>
        <p:blipFill>
          <a:blip r:embed="rId1"/>
          <a:stretch>
            <a:fillRect/>
          </a:stretch>
        </p:blipFill>
        <p:spPr>
          <a:xfrm>
            <a:off x="13844270" y="1681480"/>
            <a:ext cx="9336405" cy="11628755"/>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大于 </a:t>
            </a:r>
            <a:r>
              <a:rPr kumimoji="1" lang="en-US" altLang="zh-CN">
                <a:sym typeface="+mn-ea"/>
              </a:rPr>
              <a:t>32kb </a:t>
            </a:r>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Go 没法使用工作线程的本地缓存 mcache 和全局中心缓存 mcentral 上管理超过32KB的内存分配，所以对于那些超过32KB的内存申请，会直接从堆上(</a:t>
            </a:r>
            <a:r>
              <a:rPr kumimoji="1" lang="zh-CN" altLang="en-US" sz="3600" i="1">
                <a:solidFill>
                  <a:schemeClr val="accent2"/>
                </a:solidFill>
                <a:latin typeface="Helvetica Oblique" charset="0"/>
                <a:cs typeface="Helvetica Oblique" charset="0"/>
                <a:sym typeface="+mn-ea"/>
              </a:rPr>
              <a:t>mheap</a:t>
            </a:r>
            <a:r>
              <a:rPr kumimoji="1" lang="zh-CN" altLang="en-US" sz="3600">
                <a:sym typeface="+mn-ea"/>
              </a:rPr>
              <a:t>)上分配对应的数量的内存页(每页大小是8KB)给程序。</a:t>
            </a:r>
            <a:endParaRPr kumimoji="1" lang="zh-CN" altLang="en-US" sz="3600">
              <a:sym typeface="+mn-ea"/>
            </a:endParaRPr>
          </a:p>
          <a:p>
            <a:pPr marL="571500" indent="-571500">
              <a:lnSpc>
                <a:spcPct val="150000"/>
              </a:lnSpc>
              <a:buFont typeface="Arial" panose="020B0604020202090204" pitchFamily="34" charset="0"/>
              <a:buChar char="•"/>
            </a:pPr>
            <a:r>
              <a:rPr kumimoji="1" lang="en-US" altLang="zh-CN" sz="3200" i="1">
                <a:solidFill>
                  <a:schemeClr val="accent1"/>
                </a:solidFill>
                <a:sym typeface="+mn-ea"/>
              </a:rPr>
              <a:t>freelist</a:t>
            </a:r>
            <a:endParaRPr kumimoji="1" lang="en-US" altLang="zh-CN" sz="3200" i="1">
              <a:solidFill>
                <a:schemeClr val="accent1"/>
              </a:solidFill>
              <a:sym typeface="+mn-ea"/>
            </a:endParaRPr>
          </a:p>
          <a:p>
            <a:pPr marL="571500" indent="-571500">
              <a:lnSpc>
                <a:spcPct val="150000"/>
              </a:lnSpc>
              <a:buFont typeface="Arial" panose="020B0604020202090204" pitchFamily="34" charset="0"/>
              <a:buChar char="•"/>
            </a:pPr>
            <a:r>
              <a:rPr kumimoji="1" lang="en-US" altLang="zh-CN" sz="3200" i="1">
                <a:solidFill>
                  <a:schemeClr val="accent1"/>
                </a:solidFill>
                <a:sym typeface="+mn-ea"/>
              </a:rPr>
              <a:t>treap</a:t>
            </a:r>
            <a:endParaRPr kumimoji="1" lang="en-US" altLang="zh-CN" sz="3200" i="1">
              <a:solidFill>
                <a:schemeClr val="accent1"/>
              </a:solidFill>
              <a:sym typeface="+mn-ea"/>
            </a:endParaRPr>
          </a:p>
          <a:p>
            <a:pPr marL="571500" indent="-571500">
              <a:lnSpc>
                <a:spcPct val="150000"/>
              </a:lnSpc>
              <a:buFont typeface="Arial" panose="020B0604020202090204" pitchFamily="34" charset="0"/>
              <a:buChar char="•"/>
            </a:pPr>
            <a:r>
              <a:rPr kumimoji="1" lang="en-US" altLang="zh-CN" sz="3200" i="1">
                <a:solidFill>
                  <a:schemeClr val="accent1"/>
                </a:solidFill>
                <a:sym typeface="+mn-ea"/>
              </a:rPr>
              <a:t>radix tree</a:t>
            </a:r>
            <a:endParaRPr kumimoji="1" lang="zh-CN" altLang="en-US" sz="3600" i="1">
              <a:solidFill>
                <a:schemeClr val="accent1"/>
              </a:solidFill>
              <a:sym typeface="+mn-ea"/>
            </a:endParaRPr>
          </a:p>
          <a:p>
            <a:pPr marL="571500" indent="-571500">
              <a:lnSpc>
                <a:spcPct val="150000"/>
              </a:lnSpc>
              <a:buFont typeface="Arial" panose="020B0604020202090204" pitchFamily="34" charset="0"/>
              <a:buChar char="•"/>
            </a:pPr>
            <a:endParaRPr kumimoji="1" lang="zh-CN" altLang="en-US" sz="3600">
              <a:sym typeface="+mn-ea"/>
            </a:endParaRPr>
          </a:p>
        </p:txBody>
      </p:sp>
      <p:pic>
        <p:nvPicPr>
          <p:cNvPr id="3" name="图片 2"/>
          <p:cNvPicPr>
            <a:picLocks noChangeAspect="1"/>
          </p:cNvPicPr>
          <p:nvPr/>
        </p:nvPicPr>
        <p:blipFill>
          <a:blip r:embed="rId1"/>
          <a:stretch>
            <a:fillRect/>
          </a:stretch>
        </p:blipFill>
        <p:spPr>
          <a:xfrm>
            <a:off x="12587605" y="4520565"/>
            <a:ext cx="11162665" cy="578358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zh-CN" altLang="en-US">
                <a:sym typeface="+mn-ea"/>
              </a:rPr>
              <a:t>内存分配</a:t>
            </a:r>
            <a:endParaRPr kumimoji="1" lang="zh-CN" altLang="en-US">
              <a:sym typeface="+mn-ea"/>
            </a:endParaRPr>
          </a:p>
        </p:txBody>
      </p:sp>
      <p:sp>
        <p:nvSpPr>
          <p:cNvPr id="7" name="文本占位符 6"/>
          <p:cNvSpPr>
            <a:spLocks noGrp="1"/>
          </p:cNvSpPr>
          <p:nvPr>
            <p:ph type="body" sz="quarter" idx="11"/>
          </p:nvPr>
        </p:nvSpPr>
        <p:spPr>
          <a:xfrm>
            <a:off x="2462530" y="9529445"/>
            <a:ext cx="19888200" cy="4083050"/>
          </a:xfrm>
        </p:spPr>
        <p:txBody>
          <a:bodyPr anchor="t" anchorCtr="0">
            <a:normAutofit fontScale="70000"/>
          </a:bodyPr>
          <a:lstStyle/>
          <a:p>
            <a:pPr>
              <a:lnSpc>
                <a:spcPct val="150000"/>
              </a:lnSpc>
              <a:buFont typeface="Arial" panose="020B0604020202090204" pitchFamily="34" charset="0"/>
            </a:pPr>
            <a:r>
              <a:rPr kumimoji="1" lang="en-US" altLang="zh-CN" sz="3600">
                <a:solidFill>
                  <a:schemeClr val="bg1"/>
                </a:solidFill>
                <a:sym typeface="+mn-ea"/>
              </a:rPr>
              <a:t>一般小对象通过 mspan 分配内存；大对象则直接由 mheap 分配内存。</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Go 在程序启动时，会向操作系统</a:t>
            </a:r>
            <a:r>
              <a:rPr kumimoji="1" lang="en-US" altLang="zh-CN" sz="3600" i="1">
                <a:solidFill>
                  <a:schemeClr val="accent2"/>
                </a:solidFill>
                <a:sym typeface="+mn-ea"/>
              </a:rPr>
              <a:t>申请一大块内存</a:t>
            </a:r>
            <a:r>
              <a:rPr kumimoji="1" lang="en-US" altLang="zh-CN" sz="3600" i="1">
                <a:solidFill>
                  <a:schemeClr val="accent1"/>
                </a:solidFill>
                <a:sym typeface="+mn-ea"/>
              </a:rPr>
              <a:t>，由 mheap 结构全局管理</a:t>
            </a:r>
            <a:r>
              <a:rPr kumimoji="1" lang="zh-CN" altLang="en-US" sz="3600" i="1">
                <a:solidFill>
                  <a:schemeClr val="accent1"/>
                </a:solidFill>
                <a:sym typeface="+mn-ea"/>
              </a:rPr>
              <a:t>(现在 </a:t>
            </a:r>
            <a:r>
              <a:rPr kumimoji="1" lang="en-US" altLang="zh-CN" sz="3600" i="1">
                <a:solidFill>
                  <a:schemeClr val="accent1"/>
                </a:solidFill>
                <a:sym typeface="+mn-ea"/>
              </a:rPr>
              <a:t>Go </a:t>
            </a:r>
            <a:r>
              <a:rPr kumimoji="1" lang="zh-CN" altLang="en-US" sz="3600" i="1">
                <a:solidFill>
                  <a:schemeClr val="accent1"/>
                </a:solidFill>
                <a:sym typeface="+mn-ea"/>
              </a:rPr>
              <a:t>版本 不需要连续地址了，所以不会申请一大堆地址)</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Go 内存管理的基本单元是 mspan，每种 mspan 可以分配特定大小的 object</a:t>
            </a:r>
            <a:endParaRPr kumimoji="1" lang="en-US" altLang="zh-CN" sz="3600" i="1">
              <a:solidFill>
                <a:schemeClr val="accent1"/>
              </a:solidFill>
              <a:sym typeface="+mn-ea"/>
            </a:endParaRPr>
          </a:p>
          <a:p>
            <a:pPr marL="285750" indent="-285750">
              <a:lnSpc>
                <a:spcPct val="150000"/>
              </a:lnSpc>
              <a:buFont typeface="Arial" panose="020B0604020202090204" pitchFamily="34" charset="0"/>
              <a:buChar char="•"/>
            </a:pPr>
            <a:r>
              <a:rPr kumimoji="1" lang="en-US" altLang="zh-CN" sz="3600" i="1">
                <a:solidFill>
                  <a:schemeClr val="accent1"/>
                </a:solidFill>
                <a:sym typeface="+mn-ea"/>
              </a:rPr>
              <a:t>mcache, mcentral, mheap 是 Go 内存管理的三大组件，mcache 管理线程在本地缓存的 mspan；mcentral 管理全局的 mspan 供所有线程</a:t>
            </a:r>
            <a:endParaRPr kumimoji="1" lang="en-US" altLang="zh-CN">
              <a:solidFill>
                <a:schemeClr val="bg1"/>
              </a:solidFill>
              <a:sym typeface="+mn-ea"/>
            </a:endParaRPr>
          </a:p>
        </p:txBody>
      </p:sp>
      <p:pic>
        <p:nvPicPr>
          <p:cNvPr id="2" name="图片 1"/>
          <p:cNvPicPr>
            <a:picLocks noChangeAspect="1"/>
          </p:cNvPicPr>
          <p:nvPr/>
        </p:nvPicPr>
        <p:blipFill>
          <a:blip r:embed="rId1"/>
          <a:stretch>
            <a:fillRect/>
          </a:stretch>
        </p:blipFill>
        <p:spPr>
          <a:xfrm>
            <a:off x="5347335" y="2289810"/>
            <a:ext cx="13687425" cy="705802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accent1">
                    <a:lumMod val="60000"/>
                    <a:lumOff val="40000"/>
                  </a:schemeClr>
                </a:solidFill>
              </a:rPr>
              <a:t>Mark &amp; Sweep</a:t>
            </a:r>
            <a:endParaRPr kumimoji="1" lang="zh-CN" altLang="en-US"/>
          </a:p>
          <a:p>
            <a:pPr marL="742950" indent="-742950">
              <a:buFont typeface="+mj-lt"/>
              <a:buAutoNum type="alphaLcParenR"/>
            </a:pPr>
            <a:r>
              <a:rPr kumimoji="1"/>
              <a:t>Tri-color Mark </a:t>
            </a:r>
            <a:r>
              <a:rPr kumimoji="1" lang="en-US"/>
              <a:t>&amp; Sweep</a:t>
            </a:r>
            <a:endParaRPr kumimoji="1"/>
          </a:p>
          <a:p>
            <a:pPr marL="742950" indent="-742950">
              <a:buFont typeface="+mj-lt"/>
              <a:buAutoNum type="alphaLcParenR"/>
            </a:pPr>
            <a:r>
              <a:rPr kumimoji="1" lang="en-US">
                <a:sym typeface="+mn-ea"/>
              </a:rPr>
              <a:t>Write Barrier</a:t>
            </a:r>
            <a:endParaRPr kumimoji="1" lang="en-US">
              <a:sym typeface="+mn-ea"/>
            </a:endParaRPr>
          </a:p>
          <a:p>
            <a:pPr marL="742950" indent="-742950">
              <a:buFont typeface="+mj-lt"/>
              <a:buAutoNum type="alphaLcParenR"/>
            </a:pPr>
            <a:r>
              <a:rPr kumimoji="1" lang="en-US">
                <a:sym typeface="+mn-ea"/>
              </a:rPr>
              <a:t>Stop The World</a:t>
            </a:r>
            <a:endParaRPr kumimoji="1" lang="en-US"/>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Garbage Collection </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zh-CN" altLang="en-US" sz="3600">
                <a:sym typeface="+mn-ea"/>
              </a:rPr>
              <a:t>现代高级编程语言管理内存的方式分为两种：自动和手动，像 C、C++ 等编程语言使用手动管理内存的方式，工程师编写代码过程中需要主动申请或者释放内存；而 PHP、Java 和 Go 等语言使用自动的内存管理系统，有内存分配器和垃圾收集器来代为分配和回收内存，其中垃圾收集器就是我们常说的 GC。主流的垃圾回收算法：</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引用计数</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追踪式垃圾回收</a:t>
            </a:r>
            <a:endParaRPr kumimoji="1" lang="zh-CN" altLang="en-US" sz="3200" i="1">
              <a:solidFill>
                <a:schemeClr val="accent1"/>
              </a:solidFill>
              <a:sym typeface="+mn-ea"/>
            </a:endParaRPr>
          </a:p>
          <a:p>
            <a:pPr>
              <a:lnSpc>
                <a:spcPct val="150000"/>
              </a:lnSpc>
              <a:buFont typeface="Arial" panose="020B0604020202090204" pitchFamily="34" charset="0"/>
            </a:pPr>
            <a:r>
              <a:rPr kumimoji="1" lang="en-US" altLang="zh-CN" sz="3200" i="1">
                <a:solidFill>
                  <a:schemeClr val="accent2"/>
                </a:solidFill>
                <a:sym typeface="+mn-ea"/>
              </a:rPr>
              <a:t>Go 现在用的三色标记法就属于追踪式垃圾回收算法的一种</a:t>
            </a:r>
            <a:r>
              <a:rPr kumimoji="1" lang="zh-CN" altLang="en-US" sz="3200" i="1">
                <a:solidFill>
                  <a:schemeClr val="accent2"/>
                </a:solidFill>
                <a:sym typeface="+mn-ea"/>
              </a:rPr>
              <a:t>。</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3693140" y="2717800"/>
            <a:ext cx="9942830" cy="8961120"/>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en-US" altLang="zh-CN" sz="3600">
                <a:sym typeface="+mn-ea"/>
              </a:rPr>
              <a:t>STW</a:t>
            </a:r>
            <a:endParaRPr kumimoji="1" lang="en-US" alt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stop the world, GC 的一些阶段需要停止所有的 mutator 以确定当前的引用关系。这便是很多人对 GC 担心的来源，这也是 GC 算法优化的重点。</a:t>
            </a:r>
            <a:endParaRPr kumimoji="1" lang="en-US" altLang="zh-CN" sz="3600">
              <a:sym typeface="+mn-ea"/>
            </a:endParaRPr>
          </a:p>
          <a:p>
            <a:pPr>
              <a:lnSpc>
                <a:spcPct val="150000"/>
              </a:lnSpc>
              <a:buFont typeface="Arial" panose="020B0604020202090204" pitchFamily="34" charset="0"/>
            </a:pPr>
            <a:r>
              <a:rPr kumimoji="1" lang="en-US" altLang="zh-CN" sz="3600">
                <a:sym typeface="+mn-ea"/>
              </a:rPr>
              <a:t>Root</a:t>
            </a:r>
            <a:endParaRPr kumimoji="1" lang="en-US" altLang="zh-CN" sz="3600">
              <a:sym typeface="+mn-ea"/>
            </a:endParaRPr>
          </a:p>
          <a:p>
            <a:pPr>
              <a:lnSpc>
                <a:spcPct val="150000"/>
              </a:lnSpc>
              <a:buFont typeface="Arial" panose="020B0604020202090204" pitchFamily="34" charset="0"/>
            </a:pPr>
            <a:r>
              <a:rPr kumimoji="1" lang="zh-CN" altLang="en-US" sz="3200" i="1">
                <a:solidFill>
                  <a:schemeClr val="accent1"/>
                </a:solidFill>
                <a:sym typeface="+mn-ea"/>
              </a:rPr>
              <a:t>根对象是 mutator 不需要通过其他对象就可以直接访问到的对象。比如全局对象，栈对象中的数据等。通过Root对象。可以追踪到其他存活的对象。</a:t>
            </a:r>
            <a:endParaRPr kumimoji="1" lang="zh-CN" altLang="en-US" sz="3600">
              <a:sym typeface="+mn-ea"/>
            </a:endParaRPr>
          </a:p>
          <a:p>
            <a:pPr>
              <a:lnSpc>
                <a:spcPct val="150000"/>
              </a:lnSpc>
              <a:buFont typeface="Arial" panose="020B0604020202090204" pitchFamily="34" charset="0"/>
            </a:pPr>
            <a:endParaRPr kumimoji="1" lang="en-US" altLang="zh-CN" sz="3600">
              <a:sym typeface="+mn-ea"/>
            </a:endParaRPr>
          </a:p>
          <a:p>
            <a:pPr>
              <a:lnSpc>
                <a:spcPct val="150000"/>
              </a:lnSpc>
              <a:buFont typeface="Arial" panose="020B0604020202090204" pitchFamily="34" charset="0"/>
            </a:pPr>
            <a:r>
              <a:rPr kumimoji="1" lang="en-US" altLang="zh-CN" sz="3200" i="1">
                <a:solidFill>
                  <a:schemeClr val="accent2"/>
                </a:solidFill>
                <a:sym typeface="+mn-ea"/>
              </a:rPr>
              <a:t>Mark Sweep </a:t>
            </a:r>
            <a:r>
              <a:rPr kumimoji="1" lang="zh-CN" altLang="en-US" sz="3200" i="1">
                <a:solidFill>
                  <a:schemeClr val="accent2"/>
                </a:solidFill>
                <a:sym typeface="+mn-ea"/>
              </a:rPr>
              <a:t>两个阶段：标记(</a:t>
            </a:r>
            <a:r>
              <a:rPr kumimoji="1" lang="en-US" altLang="zh-CN" sz="3200" i="1">
                <a:solidFill>
                  <a:schemeClr val="accent2"/>
                </a:solidFill>
                <a:sym typeface="+mn-ea"/>
              </a:rPr>
              <a:t>Mark</a:t>
            </a:r>
            <a:r>
              <a:rPr kumimoji="1" lang="zh-CN" altLang="en-US" sz="3200" i="1">
                <a:solidFill>
                  <a:schemeClr val="accent2"/>
                </a:solidFill>
                <a:sym typeface="+mn-ea"/>
              </a:rPr>
              <a:t>)和 清除(</a:t>
            </a:r>
            <a:r>
              <a:rPr kumimoji="1" lang="en-US" altLang="zh-CN" sz="3200" i="1">
                <a:solidFill>
                  <a:schemeClr val="accent2"/>
                </a:solidFill>
                <a:sym typeface="+mn-ea"/>
              </a:rPr>
              <a:t>Sweep</a:t>
            </a:r>
            <a:r>
              <a:rPr kumimoji="1" lang="zh-CN" altLang="en-US" sz="3200" i="1">
                <a:solidFill>
                  <a:schemeClr val="accent2"/>
                </a:solidFill>
                <a:sym typeface="+mn-ea"/>
              </a:rPr>
              <a:t>)两个阶段，所以也叫</a:t>
            </a:r>
            <a:endParaRPr kumimoji="1" lang="zh-CN" altLang="en-US" sz="3200" i="1">
              <a:solidFill>
                <a:schemeClr val="accent2"/>
              </a:solidFill>
              <a:sym typeface="+mn-ea"/>
            </a:endParaRPr>
          </a:p>
        </p:txBody>
      </p:sp>
      <p:pic>
        <p:nvPicPr>
          <p:cNvPr id="5" name="图片 4"/>
          <p:cNvPicPr>
            <a:picLocks noChangeAspect="1"/>
          </p:cNvPicPr>
          <p:nvPr/>
        </p:nvPicPr>
        <p:blipFill>
          <a:blip r:embed="rId1"/>
          <a:stretch>
            <a:fillRect/>
          </a:stretch>
        </p:blipFill>
        <p:spPr>
          <a:xfrm>
            <a:off x="13524230" y="2586355"/>
            <a:ext cx="10118725" cy="9798050"/>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lang="en-US" altLang="zh-CN" sz="3600">
                <a:sym typeface="+mn-ea"/>
              </a:rPr>
              <a:t>这个算法就是严格按照追踪式算法的思路来实现的</a:t>
            </a:r>
            <a:r>
              <a:rPr kumimoji="1" lang="zh-CN" altLang="en-US" sz="3600">
                <a:sym typeface="+mn-ea"/>
              </a:rPr>
              <a:t>：</a:t>
            </a:r>
            <a:endParaRPr kumimoji="1" lang="zh-CN" altLang="en-US" sz="3600">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Stop the World</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Mark</a:t>
            </a:r>
            <a:r>
              <a:rPr kumimoji="1" lang="zh-CN" sz="3200" i="1">
                <a:solidFill>
                  <a:schemeClr val="accent1"/>
                </a:solidFill>
                <a:sym typeface="+mn-ea"/>
              </a:rPr>
              <a:t>：</a:t>
            </a:r>
            <a:r>
              <a:rPr kumimoji="1" sz="3200" i="1">
                <a:solidFill>
                  <a:schemeClr val="accent1"/>
                </a:solidFill>
                <a:sym typeface="+mn-ea"/>
              </a:rPr>
              <a:t>通过 Root 和 Root 直接间接访问到的对象</a:t>
            </a:r>
            <a:r>
              <a:rPr kumimoji="1" lang="zh-CN" sz="3200" i="1">
                <a:solidFill>
                  <a:schemeClr val="accent1"/>
                </a:solidFill>
                <a:sym typeface="+mn-ea"/>
              </a:rPr>
              <a:t>，</a:t>
            </a:r>
            <a:r>
              <a:rPr kumimoji="1" sz="3200" i="1">
                <a:solidFill>
                  <a:schemeClr val="accent1"/>
                </a:solidFill>
                <a:sym typeface="+mn-ea"/>
              </a:rPr>
              <a:t> 来寻找所有可达的对象</a:t>
            </a:r>
            <a:r>
              <a:rPr kumimoji="1" lang="zh-CN" sz="3200" i="1">
                <a:solidFill>
                  <a:schemeClr val="accent1"/>
                </a:solidFill>
                <a:sym typeface="+mn-ea"/>
              </a:rPr>
              <a:t>，</a:t>
            </a:r>
            <a:r>
              <a:rPr kumimoji="1" sz="3200" i="1">
                <a:solidFill>
                  <a:schemeClr val="accent1"/>
                </a:solidFill>
                <a:sym typeface="+mn-ea"/>
              </a:rPr>
              <a:t>并进行标记</a:t>
            </a:r>
            <a:r>
              <a:rPr kumimoji="1" lang="zh-CN" sz="3200" i="1">
                <a:solidFill>
                  <a:schemeClr val="accent1"/>
                </a:solidFill>
                <a:sym typeface="+mn-ea"/>
              </a:rPr>
              <a:t>。</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lang="en-US" altLang="zh-CN" sz="3200" i="1">
                <a:solidFill>
                  <a:schemeClr val="accent1"/>
                </a:solidFill>
                <a:sym typeface="+mn-ea"/>
              </a:rPr>
              <a:t>Sweep</a:t>
            </a:r>
            <a:r>
              <a:rPr kumimoji="1" lang="zh-CN" altLang="en-US" sz="3200" i="1">
                <a:solidFill>
                  <a:schemeClr val="accent1"/>
                </a:solidFill>
                <a:sym typeface="+mn-ea"/>
              </a:rPr>
              <a:t>：</a:t>
            </a:r>
            <a:r>
              <a:rPr kumimoji="1" lang="en-US" altLang="zh-CN" sz="3200" i="1">
                <a:solidFill>
                  <a:schemeClr val="accent1"/>
                </a:solidFill>
                <a:sym typeface="+mn-ea"/>
              </a:rPr>
              <a:t>对堆对象迭代</a:t>
            </a:r>
            <a:r>
              <a:rPr kumimoji="1" lang="zh-CN" altLang="en-US" sz="3200" i="1">
                <a:solidFill>
                  <a:schemeClr val="accent1"/>
                </a:solidFill>
                <a:sym typeface="+mn-ea"/>
              </a:rPr>
              <a:t>，</a:t>
            </a:r>
            <a:r>
              <a:rPr kumimoji="1" lang="en-US" altLang="zh-CN" sz="3200" i="1">
                <a:solidFill>
                  <a:schemeClr val="accent1"/>
                </a:solidFill>
                <a:sym typeface="+mn-ea"/>
              </a:rPr>
              <a:t>已标记的对象置位标记</a:t>
            </a:r>
            <a:r>
              <a:rPr kumimoji="1" lang="zh-CN" altLang="en-US" sz="3200" i="1">
                <a:solidFill>
                  <a:schemeClr val="accent1"/>
                </a:solidFill>
                <a:sym typeface="+mn-ea"/>
              </a:rPr>
              <a:t>。</a:t>
            </a:r>
            <a:r>
              <a:rPr kumimoji="1" lang="en-US" altLang="zh-CN" sz="3200" i="1">
                <a:solidFill>
                  <a:schemeClr val="accent1"/>
                </a:solidFill>
                <a:sym typeface="+mn-ea"/>
              </a:rPr>
              <a:t>所有未标记的对象加入freelist</a:t>
            </a:r>
            <a:r>
              <a:rPr kumimoji="1" lang="zh-CN" altLang="en-US" sz="3200" i="1">
                <a:solidFill>
                  <a:schemeClr val="accent1"/>
                </a:solidFill>
                <a:sym typeface="+mn-ea"/>
              </a:rPr>
              <a:t>，</a:t>
            </a:r>
            <a:r>
              <a:rPr kumimoji="1" lang="en-US" altLang="zh-CN" sz="3200" i="1">
                <a:solidFill>
                  <a:schemeClr val="accent1"/>
                </a:solidFill>
                <a:sym typeface="+mn-ea"/>
              </a:rPr>
              <a:t> 可用于再分配</a:t>
            </a:r>
            <a:r>
              <a:rPr kumimoji="1" lang="zh-CN" altLang="en-US" sz="3200" i="1">
                <a:solidFill>
                  <a:schemeClr val="accent1"/>
                </a:solidFill>
                <a:sym typeface="+mn-ea"/>
              </a:rPr>
              <a:t>。</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en-US" altLang="zh-CN" sz="3200" i="1">
                <a:solidFill>
                  <a:schemeClr val="accent1"/>
                </a:solidFill>
                <a:sym typeface="+mn-ea"/>
              </a:rPr>
              <a:t>Start the Wrold</a:t>
            </a:r>
            <a:endParaRPr kumimoji="1" lang="en-US" altLang="zh-CN" sz="3200" i="1">
              <a:solidFill>
                <a:schemeClr val="accent1"/>
              </a:solidFill>
              <a:sym typeface="+mn-ea"/>
            </a:endParaRPr>
          </a:p>
          <a:p>
            <a:pPr>
              <a:lnSpc>
                <a:spcPct val="150000"/>
              </a:lnSpc>
              <a:buFont typeface="Arial" panose="020B0604020202090204" pitchFamily="34" charset="0"/>
            </a:pPr>
            <a:r>
              <a:rPr kumimoji="1" lang="en-US" altLang="zh-CN" sz="3200">
                <a:solidFill>
                  <a:schemeClr val="accent2"/>
                </a:solidFill>
                <a:sym typeface="+mn-ea"/>
              </a:rPr>
              <a:t>这个算法最大的问题是 GC 执行期间需要把整个程序完全暂停</a:t>
            </a:r>
            <a:r>
              <a:rPr kumimoji="1" lang="zh-CN" altLang="en-US" sz="3200">
                <a:solidFill>
                  <a:schemeClr val="accent2"/>
                </a:solidFill>
                <a:sym typeface="+mn-ea"/>
              </a:rPr>
              <a:t>，</a:t>
            </a:r>
            <a:r>
              <a:rPr kumimoji="1" sz="3200">
                <a:solidFill>
                  <a:schemeClr val="accent2"/>
                </a:solidFill>
                <a:sym typeface="+mn-ea"/>
              </a:rPr>
              <a:t>朴素的 Mark Sweep 是整体 STW</a:t>
            </a:r>
            <a:r>
              <a:rPr kumimoji="1" lang="zh-CN" sz="3200">
                <a:solidFill>
                  <a:schemeClr val="accent2"/>
                </a:solidFill>
                <a:sym typeface="+mn-ea"/>
              </a:rPr>
              <a:t>，</a:t>
            </a:r>
            <a:r>
              <a:rPr kumimoji="1" sz="3200">
                <a:solidFill>
                  <a:schemeClr val="accent2"/>
                </a:solidFill>
                <a:sym typeface="+mn-ea"/>
              </a:rPr>
              <a:t>并且分配速度慢</a:t>
            </a:r>
            <a:r>
              <a:rPr kumimoji="1" lang="zh-CN" sz="3200">
                <a:solidFill>
                  <a:schemeClr val="accent2"/>
                </a:solidFill>
                <a:sym typeface="+mn-ea"/>
              </a:rPr>
              <a:t>，</a:t>
            </a:r>
            <a:r>
              <a:rPr kumimoji="1" sz="3200">
                <a:solidFill>
                  <a:schemeClr val="accent2"/>
                </a:solidFill>
                <a:sym typeface="+mn-ea"/>
              </a:rPr>
              <a:t>内存碎片率高</a:t>
            </a:r>
            <a:r>
              <a:rPr kumimoji="1" lang="zh-CN" sz="3200">
                <a:solidFill>
                  <a:schemeClr val="accent2"/>
                </a:solidFill>
                <a:sym typeface="+mn-ea"/>
              </a:rPr>
              <a:t>。</a:t>
            </a:r>
            <a:endParaRPr kumimoji="1" sz="3600">
              <a:solidFill>
                <a:schemeClr val="accent1"/>
              </a:solidFill>
              <a:sym typeface="+mn-ea"/>
            </a:endParaRPr>
          </a:p>
          <a:p>
            <a:pPr>
              <a:lnSpc>
                <a:spcPct val="150000"/>
              </a:lnSpc>
              <a:buFont typeface="Arial" panose="020B0604020202090204" pitchFamily="34" charset="0"/>
            </a:pPr>
            <a:endParaRPr kumimoji="1" lang="zh-CN" altLang="en-US" sz="3200" i="1">
              <a:solidFill>
                <a:schemeClr val="accent2"/>
              </a:solidFill>
              <a:sym typeface="+mn-ea"/>
            </a:endParaRPr>
          </a:p>
        </p:txBody>
      </p:sp>
      <p:pic>
        <p:nvPicPr>
          <p:cNvPr id="2" name="图片 1" descr="1"/>
          <p:cNvPicPr>
            <a:picLocks noChangeAspect="1"/>
          </p:cNvPicPr>
          <p:nvPr/>
        </p:nvPicPr>
        <p:blipFill>
          <a:blip r:embed="rId1"/>
          <a:stretch>
            <a:fillRect/>
          </a:stretch>
        </p:blipFill>
        <p:spPr>
          <a:xfrm>
            <a:off x="14270355" y="4029075"/>
            <a:ext cx="9379585" cy="7168515"/>
          </a:xfrm>
          <a:prstGeom prst="rect">
            <a:avLst/>
          </a:prstGeom>
        </p:spPr>
      </p:pic>
      <p:sp>
        <p:nvSpPr>
          <p:cNvPr id="3" name="文本框 2"/>
          <p:cNvSpPr txBox="1"/>
          <p:nvPr/>
        </p:nvSpPr>
        <p:spPr>
          <a:xfrm>
            <a:off x="16722090" y="11517948"/>
            <a:ext cx="447611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v1.1</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 </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可能秒级</a:t>
            </a:r>
            <a:endPar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goroutine 和 thread 的区别</a:t>
            </a:r>
            <a:r>
              <a:rPr kumimoji="1" lang="zh-CN" altLang="en-US">
                <a:sym typeface="+mn-ea"/>
              </a:rPr>
              <a:t>？</a:t>
            </a:r>
            <a:endParaRPr kumimoji="1" lang="zh-CN" altLang="en-US"/>
          </a:p>
        </p:txBody>
      </p:sp>
      <p:sp>
        <p:nvSpPr>
          <p:cNvPr id="7" name="文本占位符 6"/>
          <p:cNvSpPr>
            <a:spLocks noGrp="1"/>
          </p:cNvSpPr>
          <p:nvPr>
            <p:ph type="body" sz="quarter" idx="11"/>
          </p:nvPr>
        </p:nvSpPr>
        <p:spPr>
          <a:xfrm>
            <a:off x="2462530" y="2890520"/>
            <a:ext cx="19457670" cy="10468610"/>
          </a:xfrm>
        </p:spPr>
        <p:txBody>
          <a:bodyPr anchor="t" anchorCtr="0">
            <a:noAutofit/>
          </a:bodyPr>
          <a:lstStyle/>
          <a:p>
            <a:pPr marL="571500" indent="-571500">
              <a:lnSpc>
                <a:spcPct val="150000"/>
              </a:lnSpc>
              <a:buFont typeface="Arial" panose="020B0604020202090204" pitchFamily="34" charset="0"/>
              <a:buChar char="•"/>
            </a:pPr>
            <a:r>
              <a:rPr kumimoji="1" lang="zh-CN" altLang="en-US"/>
              <a:t>调度切换</a:t>
            </a:r>
            <a:endParaRPr kumimoji="1" lang="zh-CN" altLang="en-US"/>
          </a:p>
          <a:p>
            <a:pPr>
              <a:lnSpc>
                <a:spcPct val="150000"/>
              </a:lnSpc>
              <a:buFont typeface="Arial" panose="020B0604020202090204" pitchFamily="34" charset="0"/>
            </a:pPr>
            <a:r>
              <a:rPr kumimoji="1" lang="zh-CN" altLang="en-US">
                <a:solidFill>
                  <a:schemeClr val="bg1"/>
                </a:solidFill>
              </a:rPr>
              <a:t>    抛开陷入内核，线程切换会消耗 1000-1500 纳秒(上下文保存成本高，较多寄存器</a:t>
            </a:r>
            <a:r>
              <a:rPr kumimoji="1" lang="en-US" altLang="zh-CN">
                <a:solidFill>
                  <a:schemeClr val="bg1"/>
                </a:solidFill>
              </a:rPr>
              <a:t>，</a:t>
            </a:r>
            <a:r>
              <a:rPr kumimoji="1" lang="zh-CN" altLang="en-US">
                <a:solidFill>
                  <a:schemeClr val="bg1"/>
                </a:solidFill>
              </a:rPr>
              <a:t>公平性，复杂时间计算统计)，一个纳秒平均可以执行 12-18 条指令。</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所以由于线程切换，执行指令的条数会减少 12000-18000。</a:t>
            </a:r>
            <a:r>
              <a:rPr kumimoji="1" lang="en-US" altLang="zh-CN" sz="3600" i="1">
                <a:solidFill>
                  <a:schemeClr val="accent1"/>
                </a:solidFill>
              </a:rPr>
              <a:t>g</a:t>
            </a:r>
            <a:r>
              <a:rPr kumimoji="1" lang="zh-CN" altLang="en-US" sz="3600" i="1">
                <a:solidFill>
                  <a:schemeClr val="accent1"/>
                </a:solidFill>
              </a:rPr>
              <a:t>oroutine 的切换约为 200 ns(用户态、</a:t>
            </a:r>
            <a:r>
              <a:rPr kumimoji="1" lang="en-US" altLang="zh-CN" sz="3600" i="1">
                <a:solidFill>
                  <a:schemeClr val="accent1"/>
                </a:solidFill>
              </a:rPr>
              <a:t>3</a:t>
            </a:r>
            <a:r>
              <a:rPr kumimoji="1" lang="zh-CN" altLang="en-US" sz="3600" i="1">
                <a:solidFill>
                  <a:schemeClr val="accent1"/>
                </a:solidFill>
              </a:rPr>
              <a:t>个寄存器)，相当于 2400-3600 条指令。因此，goroutines 切换成本比 threads 要小得多。</a:t>
            </a:r>
            <a:endParaRPr kumimoji="1" lang="zh-CN" altLang="en-US"/>
          </a:p>
          <a:p>
            <a:pPr marL="571500" indent="-571500">
              <a:lnSpc>
                <a:spcPct val="150000"/>
              </a:lnSpc>
              <a:buFont typeface="Arial" panose="020B0604020202090204" pitchFamily="34" charset="0"/>
              <a:buChar char="•"/>
            </a:pPr>
            <a:r>
              <a:rPr kumimoji="1" lang="zh-CN" altLang="en-US"/>
              <a:t>复杂性</a:t>
            </a:r>
            <a:endParaRPr kumimoji="1" lang="zh-CN" altLang="en-US"/>
          </a:p>
          <a:p>
            <a:pPr>
              <a:lnSpc>
                <a:spcPct val="150000"/>
              </a:lnSpc>
              <a:buFont typeface="Arial" panose="020B0604020202090204" pitchFamily="34" charset="0"/>
            </a:pPr>
            <a:r>
              <a:rPr kumimoji="1" lang="zh-CN" altLang="en-US" sz="4400">
                <a:solidFill>
                  <a:schemeClr val="bg1"/>
                </a:solidFill>
              </a:rPr>
              <a:t>    </a:t>
            </a:r>
            <a:r>
              <a:rPr kumimoji="1" lang="zh-CN" altLang="en-US">
                <a:solidFill>
                  <a:schemeClr val="bg1"/>
                </a:solidFill>
              </a:rPr>
              <a:t>线程的创建和退出复杂，多个</a:t>
            </a:r>
            <a:r>
              <a:rPr kumimoji="1" lang="en-US" altLang="zh-CN">
                <a:solidFill>
                  <a:schemeClr val="bg1"/>
                </a:solidFill>
              </a:rPr>
              <a:t>thread</a:t>
            </a:r>
            <a:r>
              <a:rPr kumimoji="1" lang="zh-CN" altLang="en-US">
                <a:solidFill>
                  <a:schemeClr val="bg1"/>
                </a:solidFill>
              </a:rPr>
              <a:t>间通讯复杂(</a:t>
            </a:r>
            <a:r>
              <a:rPr kumimoji="1" lang="en-US" altLang="zh-CN">
                <a:solidFill>
                  <a:schemeClr val="bg1"/>
                </a:solidFill>
              </a:rPr>
              <a:t>share memory</a:t>
            </a:r>
            <a:r>
              <a:rPr kumimoji="1" lang="zh-CN" altLang="en-US">
                <a:solidFill>
                  <a:schemeClr val="bg1"/>
                </a:solidFill>
              </a:rPr>
              <a:t>)。</a:t>
            </a:r>
            <a:endParaRPr kumimoji="1" lang="zh-CN" altLang="en-US" sz="3600" i="1">
              <a:solidFill>
                <a:schemeClr val="accent1"/>
              </a:solidFill>
            </a:endParaRPr>
          </a:p>
          <a:p>
            <a:pPr>
              <a:lnSpc>
                <a:spcPct val="150000"/>
              </a:lnSpc>
              <a:buFont typeface="Arial" panose="020B0604020202090204" pitchFamily="34" charset="0"/>
            </a:pPr>
            <a:r>
              <a:rPr kumimoji="1" lang="zh-CN" altLang="en-US" sz="3600" i="1">
                <a:solidFill>
                  <a:schemeClr val="accent1"/>
                </a:solidFill>
              </a:rPr>
              <a:t>    不能大量创建线程</a:t>
            </a:r>
            <a:r>
              <a:rPr kumimoji="1" lang="zh-CN" altLang="en-US" sz="3600" i="1">
                <a:solidFill>
                  <a:schemeClr val="accent1"/>
                </a:solidFill>
                <a:sym typeface="+mn-ea"/>
              </a:rPr>
              <a:t>(参考早期的 httpd)</a:t>
            </a:r>
            <a:r>
              <a:rPr kumimoji="1" lang="zh-CN" altLang="en-US" sz="3600" i="1">
                <a:solidFill>
                  <a:schemeClr val="accent1"/>
                </a:solidFill>
              </a:rPr>
              <a:t>，成本高，使用网络多路复用，存在大量callback(参考twemproxy、nginx 的代码)。对于应用服务线程门槛高，例如需要做第三方库隔离，需要考虑引入线程池等。</a:t>
            </a:r>
            <a:endParaRPr kumimoji="1" lang="zh-CN" altLang="en-US" sz="3600" i="1">
              <a:solidFill>
                <a:schemeClr val="accent1"/>
              </a:solidFill>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3165" y="2994025"/>
            <a:ext cx="9888855" cy="9237980"/>
          </a:xfrm>
        </p:spPr>
        <p:txBody>
          <a:bodyPr anchor="t" anchorCtr="0">
            <a:noAutofit/>
          </a:bodyPr>
          <a:lstStyle/>
          <a:p>
            <a:pPr>
              <a:lnSpc>
                <a:spcPct val="150000"/>
              </a:lnSpc>
              <a:buFont typeface="Arial" panose="020B0604020202090204" pitchFamily="34" charset="0"/>
            </a:pPr>
            <a:r>
              <a:rPr kumimoji="1" sz="3600">
                <a:sym typeface="+mn-ea"/>
              </a:rPr>
              <a:t>标记过程需的要 STW，因为对象引用关系如果在标记阶段做了修改，会影响标记结果的正确性。</a:t>
            </a:r>
            <a:endParaRPr kumimoji="1" sz="3600">
              <a:sym typeface="+mn-ea"/>
            </a:endParaRPr>
          </a:p>
          <a:p>
            <a:pPr>
              <a:lnSpc>
                <a:spcPct val="150000"/>
              </a:lnSpc>
              <a:buFont typeface="Arial" panose="020B0604020202090204" pitchFamily="34" charset="0"/>
            </a:pPr>
            <a:r>
              <a:rPr kumimoji="1" lang="zh-CN" sz="3600">
                <a:sym typeface="+mn-ea"/>
              </a:rPr>
              <a:t>并发 </a:t>
            </a:r>
            <a:r>
              <a:rPr kumimoji="1" lang="en-US" altLang="zh-CN" sz="3600">
                <a:sym typeface="+mn-ea"/>
              </a:rPr>
              <a:t>GC </a:t>
            </a:r>
            <a:r>
              <a:rPr kumimoji="1" lang="zh-CN" altLang="en-US" sz="3600">
                <a:sym typeface="+mn-ea"/>
              </a:rPr>
              <a:t>分为两层含义：</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每个 mark 或 sweep 本身是多个线程(协程)执行的(concurrent)</a:t>
            </a:r>
            <a:endParaRPr kumimoji="1" lang="zh-CN" altLang="en-US" sz="3200" i="1">
              <a:solidFill>
                <a:schemeClr val="accent1"/>
              </a:solidFill>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mutator 和 collector 同时运行(background)</a:t>
            </a:r>
            <a:endParaRPr kumimoji="1" lang="zh-CN" altLang="en-US" sz="3200" i="1">
              <a:solidFill>
                <a:schemeClr val="accent1"/>
              </a:solidFill>
              <a:sym typeface="+mn-ea"/>
            </a:endParaRPr>
          </a:p>
          <a:p>
            <a:pPr>
              <a:lnSpc>
                <a:spcPct val="150000"/>
              </a:lnSpc>
              <a:buFont typeface="Arial" panose="020B0604020202090204" pitchFamily="34" charset="0"/>
            </a:pPr>
            <a:r>
              <a:rPr kumimoji="1" lang="zh-CN" altLang="en-US" sz="3200" i="1">
                <a:solidFill>
                  <a:schemeClr val="accent2"/>
                </a:solidFill>
                <a:sym typeface="+mn-ea"/>
              </a:rPr>
              <a:t>concurrent 这一层是比较好实现的, GC 时整体进行STW，那么对象引用关系不会再改变，对 mark 或者sweep 任务进行分块，就能多个线程(协程) conncurrent 执行任务 mark 或 sweep。</a:t>
            </a: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200" i="1">
              <a:solidFill>
                <a:schemeClr val="accent1"/>
              </a:solidFill>
              <a:sym typeface="+mn-ea"/>
            </a:endParaRPr>
          </a:p>
          <a:p>
            <a:pPr>
              <a:lnSpc>
                <a:spcPct val="150000"/>
              </a:lnSpc>
              <a:buFont typeface="Arial" panose="020B0604020202090204" pitchFamily="34" charset="0"/>
            </a:pPr>
            <a:endParaRPr kumimoji="1" lang="zh-CN" altLang="en-US"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91335" y="3208020"/>
            <a:ext cx="9097645" cy="8809355"/>
          </a:xfrm>
          <a:prstGeom prst="rect">
            <a:avLst/>
          </a:prstGeom>
        </p:spPr>
      </p:pic>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v1.3</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，标记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，并发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Mark &amp; Sweep</a:t>
            </a:r>
            <a:endParaRPr kumimoji="1" lang="en-US" altLang="zh-CN">
              <a:sym typeface="+mn-ea"/>
            </a:endParaRPr>
          </a:p>
        </p:txBody>
      </p:sp>
      <p:sp>
        <p:nvSpPr>
          <p:cNvPr id="7" name="文本占位符 6"/>
          <p:cNvSpPr>
            <a:spLocks noGrp="1"/>
          </p:cNvSpPr>
          <p:nvPr>
            <p:ph type="body" sz="quarter" idx="11"/>
          </p:nvPr>
        </p:nvSpPr>
        <p:spPr>
          <a:xfrm>
            <a:off x="2462530" y="2994025"/>
            <a:ext cx="12028170" cy="9237980"/>
          </a:xfrm>
        </p:spPr>
        <p:txBody>
          <a:bodyPr anchor="t" anchorCtr="0">
            <a:noAutofit/>
          </a:bodyPr>
          <a:lstStyle/>
          <a:p>
            <a:pPr>
              <a:lnSpc>
                <a:spcPct val="150000"/>
              </a:lnSpc>
              <a:buFont typeface="Arial" panose="020B0604020202090204" pitchFamily="34" charset="0"/>
            </a:pPr>
            <a:r>
              <a:rPr kumimoji="1" sz="3600">
                <a:sym typeface="+mn-ea"/>
              </a:rPr>
              <a:t>而对于 backgroud 这一层, 也就是说 mutator 和 mark</a:t>
            </a:r>
            <a:r>
              <a:rPr kumimoji="1" lang="zh-CN" sz="3600">
                <a:sym typeface="+mn-ea"/>
              </a:rPr>
              <a:t>，</a:t>
            </a:r>
            <a:r>
              <a:rPr kumimoji="1" sz="3600">
                <a:sym typeface="+mn-ea"/>
              </a:rPr>
              <a:t>sweep 同时运行</a:t>
            </a:r>
            <a:r>
              <a:rPr kumimoji="1" lang="zh-CN" sz="3600">
                <a:sym typeface="+mn-ea"/>
              </a:rPr>
              <a:t>，</a:t>
            </a:r>
            <a:r>
              <a:rPr kumimoji="1" sz="3600">
                <a:sym typeface="+mn-ea"/>
              </a:rPr>
              <a:t>则相对复杂</a:t>
            </a:r>
            <a:r>
              <a:rPr kumimoji="1" lang="zh-CN" sz="3600">
                <a:sym typeface="+mn-ea"/>
              </a:rPr>
              <a:t>。</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1.3以前的版本使用标记-清扫的方式，整个过程都需要 STW。</a:t>
            </a:r>
            <a:endParaRPr kumimoji="1" sz="3200" i="1">
              <a:solidFill>
                <a:schemeClr val="accent1"/>
              </a:solidFill>
              <a:sym typeface="+mn-ea"/>
            </a:endParaRPr>
          </a:p>
          <a:p>
            <a:pPr marL="571500" indent="-571500">
              <a:lnSpc>
                <a:spcPct val="150000"/>
              </a:lnSpc>
              <a:buFont typeface="Arial" panose="020B0604020202090204" pitchFamily="34" charset="0"/>
              <a:buChar char="•"/>
            </a:pPr>
            <a:r>
              <a:rPr kumimoji="1" sz="3200" i="1">
                <a:solidFill>
                  <a:schemeClr val="accent1"/>
                </a:solidFill>
                <a:sym typeface="+mn-ea"/>
              </a:rPr>
              <a:t>1.3版本分离了标记和清扫的操作，标记过程STW，清扫过程并发执行。</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backgroup sweep 是比较容易实现的</a:t>
            </a:r>
            <a:r>
              <a:rPr kumimoji="1" lang="zh-CN" sz="3200" i="1">
                <a:solidFill>
                  <a:schemeClr val="accent2"/>
                </a:solidFill>
                <a:sym typeface="+mn-ea"/>
              </a:rPr>
              <a:t>，</a:t>
            </a:r>
            <a:r>
              <a:rPr kumimoji="1" sz="3200" i="1">
                <a:solidFill>
                  <a:schemeClr val="accent2"/>
                </a:solidFill>
                <a:sym typeface="+mn-ea"/>
              </a:rPr>
              <a:t>因为 mark 后</a:t>
            </a:r>
            <a:r>
              <a:rPr kumimoji="1" lang="zh-CN" sz="3200" i="1">
                <a:solidFill>
                  <a:schemeClr val="accent2"/>
                </a:solidFill>
                <a:sym typeface="+mn-ea"/>
              </a:rPr>
              <a:t>，</a:t>
            </a:r>
            <a:r>
              <a:rPr kumimoji="1" sz="3200" i="1">
                <a:solidFill>
                  <a:schemeClr val="accent2"/>
                </a:solidFill>
                <a:sym typeface="+mn-ea"/>
              </a:rPr>
              <a:t>哪些对象是存活</a:t>
            </a:r>
            <a:r>
              <a:rPr kumimoji="1" lang="zh-CN" sz="3200" i="1">
                <a:solidFill>
                  <a:schemeClr val="accent2"/>
                </a:solidFill>
                <a:sym typeface="+mn-ea"/>
              </a:rPr>
              <a:t>，</a:t>
            </a:r>
            <a:r>
              <a:rPr kumimoji="1" sz="3200" i="1">
                <a:solidFill>
                  <a:schemeClr val="accent2"/>
                </a:solidFill>
                <a:sym typeface="+mn-ea"/>
              </a:rPr>
              <a:t>哪些是要被 sweep 是已知的</a:t>
            </a:r>
            <a:r>
              <a:rPr kumimoji="1" lang="zh-CN" sz="3200" i="1">
                <a:solidFill>
                  <a:schemeClr val="accent2"/>
                </a:solidFill>
                <a:sym typeface="+mn-ea"/>
              </a:rPr>
              <a:t>，</a:t>
            </a:r>
            <a:r>
              <a:rPr kumimoji="1" sz="3200" i="1">
                <a:solidFill>
                  <a:schemeClr val="accent2"/>
                </a:solidFill>
                <a:sym typeface="+mn-ea"/>
              </a:rPr>
              <a:t>sweep 的是不再引用的对象</a:t>
            </a:r>
            <a:r>
              <a:rPr kumimoji="1" lang="zh-CN" sz="3200" i="1">
                <a:solidFill>
                  <a:schemeClr val="accent2"/>
                </a:solidFill>
                <a:sym typeface="+mn-ea"/>
              </a:rPr>
              <a:t>。</a:t>
            </a:r>
            <a:r>
              <a:rPr kumimoji="1" sz="3200" i="1">
                <a:solidFill>
                  <a:schemeClr val="accent2"/>
                </a:solidFill>
                <a:sym typeface="+mn-ea"/>
              </a:rPr>
              <a:t>sweep 结束前</a:t>
            </a:r>
            <a:r>
              <a:rPr kumimoji="1" lang="zh-CN" sz="3200" i="1">
                <a:solidFill>
                  <a:schemeClr val="accent2"/>
                </a:solidFill>
                <a:sym typeface="+mn-ea"/>
              </a:rPr>
              <a:t>，</a:t>
            </a:r>
            <a:r>
              <a:rPr kumimoji="1" sz="3200" i="1">
                <a:solidFill>
                  <a:schemeClr val="accent2"/>
                </a:solidFill>
                <a:sym typeface="+mn-ea"/>
              </a:rPr>
              <a:t>这些对象不会再被分配到</a:t>
            </a:r>
            <a:r>
              <a:rPr kumimoji="1" lang="zh-CN" sz="3200" i="1">
                <a:solidFill>
                  <a:schemeClr val="accent2"/>
                </a:solidFill>
                <a:sym typeface="+mn-ea"/>
              </a:rPr>
              <a:t>，</a:t>
            </a:r>
            <a:r>
              <a:rPr kumimoji="1" sz="3200" i="1">
                <a:solidFill>
                  <a:schemeClr val="accent2"/>
                </a:solidFill>
                <a:sym typeface="+mn-ea"/>
              </a:rPr>
              <a:t>所以 sweep 和 mutator </a:t>
            </a:r>
            <a:r>
              <a:rPr kumimoji="1" lang="zh-CN" sz="3200" i="1">
                <a:solidFill>
                  <a:schemeClr val="accent2"/>
                </a:solidFill>
                <a:sym typeface="+mn-ea"/>
              </a:rPr>
              <a:t>运行共存。无论全局还是栈不可能能访问的到这些对象，可以安全清理。</a:t>
            </a:r>
            <a:endParaRPr kumimoji="1" lang="zh-CN" sz="3200" i="1">
              <a:solidFill>
                <a:schemeClr val="accent2"/>
              </a:solidFill>
              <a:sym typeface="+mn-ea"/>
            </a:endParaRPr>
          </a:p>
          <a:p>
            <a:pPr>
              <a:lnSpc>
                <a:spcPct val="150000"/>
              </a:lnSpc>
              <a:buFont typeface="Arial" panose="020B0604020202090204" pitchFamily="34" charset="0"/>
            </a:pPr>
            <a:r>
              <a:rPr kumimoji="1" lang="zh-CN" sz="3200" i="1">
                <a:solidFill>
                  <a:schemeClr val="accent1"/>
                </a:solidFill>
                <a:sym typeface="+mn-ea"/>
              </a:rPr>
              <a:t>1.5版本在标记过程中使用三色标记法。标记和清扫都并发执行的，但标记阶段的前后需要 STW 一定时间来做 GC 的准备工作和栈的re-scan。</a:t>
            </a:r>
            <a:endParaRPr kumimoji="1" lang="zh-CN"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91335" y="3208020"/>
            <a:ext cx="9097645" cy="8809355"/>
          </a:xfrm>
          <a:prstGeom prst="rect">
            <a:avLst/>
          </a:prstGeom>
        </p:spPr>
      </p:pic>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v1.3</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，标记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STW</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，并发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accent1">
                    <a:lumMod val="60000"/>
                    <a:lumOff val="40000"/>
                  </a:schemeClr>
                </a:solidFill>
              </a:rPr>
              <a:t>Tri-color Mark </a:t>
            </a:r>
            <a:r>
              <a:rPr kumimoji="1" lang="en-US">
                <a:solidFill>
                  <a:schemeClr val="accent1">
                    <a:lumMod val="60000"/>
                    <a:lumOff val="40000"/>
                  </a:schemeClr>
                </a:solidFill>
              </a:rPr>
              <a:t>&amp; Sweep</a:t>
            </a:r>
            <a:endParaRPr kumimoji="1"/>
          </a:p>
          <a:p>
            <a:pPr marL="742950" indent="-742950">
              <a:buFont typeface="+mj-lt"/>
              <a:buAutoNum type="alphaLcParenR"/>
            </a:pPr>
            <a:r>
              <a:rPr kumimoji="1" lang="en-US">
                <a:sym typeface="+mn-ea"/>
              </a:rPr>
              <a:t>Write Barrier</a:t>
            </a:r>
            <a:endParaRPr kumimoji="1" lang="en-US">
              <a:sym typeface="+mn-ea"/>
            </a:endParaRPr>
          </a:p>
          <a:p>
            <a:pPr marL="742950" indent="-742950">
              <a:buFont typeface="+mj-lt"/>
              <a:buAutoNum type="alphaLcParenR"/>
            </a:pPr>
            <a:r>
              <a:rPr kumimoji="1" lang="en-US"/>
              <a:t>Stop The World</a:t>
            </a:r>
            <a:endParaRPr kumimoji="1" lang="en-US"/>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Mark &amp; Sweep</a:t>
            </a:r>
            <a:endParaRPr kumimoji="1" lang="en-US" altLang="zh-CN">
              <a:sym typeface="+mn-ea"/>
            </a:endParaRPr>
          </a:p>
        </p:txBody>
      </p:sp>
      <p:sp>
        <p:nvSpPr>
          <p:cNvPr id="7" name="文本占位符 6"/>
          <p:cNvSpPr>
            <a:spLocks noGrp="1"/>
          </p:cNvSpPr>
          <p:nvPr>
            <p:ph type="body" sz="quarter" idx="11"/>
          </p:nvPr>
        </p:nvSpPr>
        <p:spPr>
          <a:xfrm>
            <a:off x="2462530" y="2994025"/>
            <a:ext cx="11227435" cy="9237980"/>
          </a:xfrm>
        </p:spPr>
        <p:txBody>
          <a:bodyPr anchor="t" anchorCtr="0">
            <a:noAutofit/>
          </a:bodyPr>
          <a:lstStyle/>
          <a:p>
            <a:pPr>
              <a:lnSpc>
                <a:spcPct val="150000"/>
              </a:lnSpc>
              <a:buFont typeface="Arial" panose="020B0604020202090204" pitchFamily="34" charset="0"/>
            </a:pPr>
            <a:r>
              <a:rPr kumimoji="1" sz="3200">
                <a:sym typeface="+mn-ea"/>
              </a:rPr>
              <a:t>三色标记是对标记清楚法的改进，标记清楚法在整个执行时要求长时间 </a:t>
            </a:r>
            <a:r>
              <a:rPr kumimoji="1" lang="en-US" sz="3200">
                <a:sym typeface="+mn-ea"/>
              </a:rPr>
              <a:t>STW</a:t>
            </a:r>
            <a:r>
              <a:rPr kumimoji="1" sz="3200">
                <a:sym typeface="+mn-ea"/>
              </a:rPr>
              <a:t>，</a:t>
            </a:r>
            <a:r>
              <a:rPr kumimoji="1" lang="en-US" sz="3200">
                <a:sym typeface="+mn-ea"/>
              </a:rPr>
              <a:t>Go </a:t>
            </a:r>
            <a:r>
              <a:rPr kumimoji="1" sz="3200">
                <a:sym typeface="+mn-ea"/>
              </a:rPr>
              <a:t>从1.5版本开始改为三色标记法，初始将所有内存标记为白色，然后将 roots 加入待扫描队列(进入队列即被视为变成灰色)，然后使用并发 goroutine 扫描队列中的指针，如果指针还引用了其他指针，那么被引用的也进入队列，被扫描的对象视为黑色。</a:t>
            </a:r>
            <a:endParaRPr kumimoji="1" sz="2800">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白色对象</a:t>
            </a:r>
            <a:r>
              <a:rPr kumimoji="1" lang="zh-CN" sz="3200" i="1">
                <a:solidFill>
                  <a:schemeClr val="accent1"/>
                </a:solidFill>
                <a:sym typeface="+mn-ea"/>
              </a:rPr>
              <a:t>：</a:t>
            </a:r>
            <a:r>
              <a:rPr kumimoji="1" sz="3200" i="1">
                <a:solidFill>
                  <a:schemeClr val="accent1"/>
                </a:solidFill>
                <a:sym typeface="+mn-ea"/>
              </a:rPr>
              <a:t>潜在的垃圾，其内存可能会被垃圾收集器回收</a:t>
            </a:r>
            <a:r>
              <a:rPr kumimoji="1" lang="zh-CN" sz="3200" i="1">
                <a:solidFill>
                  <a:schemeClr val="accent1"/>
                </a:solidFill>
                <a:sym typeface="+mn-ea"/>
              </a:rPr>
              <a:t>。</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黑色对象</a:t>
            </a:r>
            <a:r>
              <a:rPr kumimoji="1" lang="zh-CN" sz="3200" i="1">
                <a:solidFill>
                  <a:schemeClr val="accent1"/>
                </a:solidFill>
                <a:sym typeface="+mn-ea"/>
              </a:rPr>
              <a:t>：</a:t>
            </a:r>
            <a:r>
              <a:rPr kumimoji="1" sz="3200" i="1">
                <a:solidFill>
                  <a:schemeClr val="accent1"/>
                </a:solidFill>
                <a:sym typeface="+mn-ea"/>
              </a:rPr>
              <a:t>活跃的对象，包括不存在任何引用外部指针的对象以及从根对象可达的对象，垃圾回收器不会扫描这些对象的子对象</a:t>
            </a:r>
            <a:r>
              <a:rPr kumimoji="1" lang="zh-CN" sz="3200" i="1">
                <a:solidFill>
                  <a:schemeClr val="accent1"/>
                </a:solidFill>
                <a:sym typeface="+mn-ea"/>
              </a:rPr>
              <a:t>。</a:t>
            </a:r>
            <a:endParaRPr kumimoji="1" sz="3200" i="1">
              <a:solidFill>
                <a:schemeClr val="accent1"/>
              </a:solidFill>
              <a:sym typeface="+mn-ea"/>
            </a:endParaRPr>
          </a:p>
          <a:p>
            <a:pPr marL="457200" indent="-457200">
              <a:lnSpc>
                <a:spcPct val="150000"/>
              </a:lnSpc>
              <a:buFont typeface="Arial" panose="020B0604020202090204" pitchFamily="34" charset="0"/>
              <a:buChar char="•"/>
            </a:pPr>
            <a:r>
              <a:rPr kumimoji="1" sz="3200" i="1">
                <a:solidFill>
                  <a:schemeClr val="accent1"/>
                </a:solidFill>
                <a:sym typeface="+mn-ea"/>
              </a:rPr>
              <a:t>灰色对象 </a:t>
            </a:r>
            <a:r>
              <a:rPr kumimoji="1" lang="zh-CN" sz="3200" i="1">
                <a:solidFill>
                  <a:schemeClr val="accent1"/>
                </a:solidFill>
                <a:sym typeface="+mn-ea"/>
              </a:rPr>
              <a:t>：</a:t>
            </a:r>
            <a:r>
              <a:rPr kumimoji="1" sz="3200" i="1">
                <a:solidFill>
                  <a:schemeClr val="accent1"/>
                </a:solidFill>
                <a:sym typeface="+mn-ea"/>
              </a:rPr>
              <a:t>活跃的对象，因为存在指向白色对象的外部指针，垃圾收集器会扫描这些对象的子对象</a:t>
            </a:r>
            <a:r>
              <a:rPr kumimoji="1" lang="zh-CN" sz="3200" i="1">
                <a:solidFill>
                  <a:schemeClr val="accent1"/>
                </a:solidFill>
                <a:sym typeface="+mn-ea"/>
              </a:rPr>
              <a:t>。</a:t>
            </a:r>
            <a:endParaRPr kumimoji="1" lang="zh-CN" sz="3200" i="1">
              <a:solidFill>
                <a:schemeClr val="accent1"/>
              </a:solidFill>
              <a:sym typeface="+mn-ea"/>
            </a:endParaRPr>
          </a:p>
        </p:txBody>
      </p:sp>
      <p:sp>
        <p:nvSpPr>
          <p:cNvPr id="5" name="文本框 4"/>
          <p:cNvSpPr txBox="1"/>
          <p:nvPr/>
        </p:nvSpPr>
        <p:spPr>
          <a:xfrm>
            <a:off x="15969615" y="12231688"/>
            <a:ext cx="614045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Go v1.5</a:t>
            </a:r>
            <a:r>
              <a:rPr kumimoji="0" lang="zh-CN" altLang="en-US"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，并行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Mark &amp;</a:t>
            </a:r>
            <a:r>
              <a:rPr kumimoji="0" 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 </a:t>
            </a:r>
            <a:r>
              <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rPr>
              <a:t>Sweep</a:t>
            </a:r>
            <a:endParaRPr kumimoji="0" lang="en-US" altLang="zh-CN" sz="3000" b="1" i="0" u="none" strike="noStrike" cap="none" spc="0" normalizeH="0" baseline="0">
              <a:ln>
                <a:noFill/>
              </a:ln>
              <a:solidFill>
                <a:schemeClr val="bg1"/>
              </a:solidFill>
              <a:effectLst/>
              <a:uFillTx/>
              <a:latin typeface="Helvetica Neue" panose="02000503000000020004"/>
              <a:ea typeface="宋体" charset="0"/>
              <a:cs typeface="Helvetica Neue" panose="02000503000000020004"/>
              <a:sym typeface="Helvetica Neue" panose="02000503000000020004"/>
            </a:endParaRPr>
          </a:p>
        </p:txBody>
      </p:sp>
      <p:pic>
        <p:nvPicPr>
          <p:cNvPr id="2" name="图片 1" descr="2"/>
          <p:cNvPicPr>
            <a:picLocks noChangeAspect="1"/>
          </p:cNvPicPr>
          <p:nvPr/>
        </p:nvPicPr>
        <p:blipFill>
          <a:blip r:embed="rId1"/>
          <a:stretch>
            <a:fillRect/>
          </a:stretch>
        </p:blipFill>
        <p:spPr>
          <a:xfrm>
            <a:off x="13689330" y="3137535"/>
            <a:ext cx="10276205" cy="8602980"/>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Marking </a:t>
            </a:r>
            <a:endParaRPr kumimoji="1" lang="en-US" altLang="zh-CN">
              <a:sym typeface="+mn-ea"/>
            </a:endParaRPr>
          </a:p>
        </p:txBody>
      </p:sp>
      <p:sp>
        <p:nvSpPr>
          <p:cNvPr id="7" name="文本占位符 6"/>
          <p:cNvSpPr>
            <a:spLocks noGrp="1"/>
          </p:cNvSpPr>
          <p:nvPr>
            <p:ph type="body" sz="quarter" idx="11"/>
          </p:nvPr>
        </p:nvSpPr>
        <p:spPr>
          <a:xfrm>
            <a:off x="2462530" y="2994025"/>
            <a:ext cx="9888855" cy="4232910"/>
          </a:xfrm>
        </p:spPr>
        <p:txBody>
          <a:bodyPr anchor="t" anchorCtr="0">
            <a:normAutofit fontScale="90000" lnSpcReduction="20000"/>
          </a:bodyPr>
          <a:lstStyle/>
          <a:p>
            <a:pPr>
              <a:lnSpc>
                <a:spcPct val="150000"/>
              </a:lnSpc>
              <a:buFont typeface="Arial" panose="020B0604020202090204" pitchFamily="34" charset="0"/>
            </a:pPr>
            <a:r>
              <a:rPr kumimoji="1" sz="3600">
                <a:sym typeface="+mn-ea"/>
              </a:rPr>
              <a:t>垃圾收集器从 </a:t>
            </a:r>
            <a:r>
              <a:rPr kumimoji="1" lang="en-US" sz="3600">
                <a:sym typeface="+mn-ea"/>
              </a:rPr>
              <a:t>root </a:t>
            </a:r>
            <a:r>
              <a:rPr kumimoji="1" sz="3600">
                <a:sym typeface="+mn-ea"/>
              </a:rPr>
              <a:t>开始然后跟随指针递归整个内存空间。分配于 noscan 的 span 的对象, 不会进行扫描。然而，此过程不是由同一个 goroutine 完成的，每个指针都排队在工作池中 然后，先看到的被标记为工作协程的后台协程从该池中出队，扫描对象，然后将在其中找到的指针排入队列。</a:t>
            </a:r>
            <a:endParaRPr kumimoji="1" sz="3600">
              <a:sym typeface="+mn-ea"/>
            </a:endParaRPr>
          </a:p>
        </p:txBody>
      </p:sp>
      <p:pic>
        <p:nvPicPr>
          <p:cNvPr id="4" name="图片 3"/>
          <p:cNvPicPr>
            <a:picLocks noChangeAspect="1"/>
          </p:cNvPicPr>
          <p:nvPr/>
        </p:nvPicPr>
        <p:blipFill>
          <a:blip r:embed="rId1"/>
          <a:stretch>
            <a:fillRect/>
          </a:stretch>
        </p:blipFill>
        <p:spPr>
          <a:xfrm>
            <a:off x="2802890" y="7107555"/>
            <a:ext cx="8406765" cy="6391910"/>
          </a:xfrm>
          <a:prstGeom prst="rect">
            <a:avLst/>
          </a:prstGeom>
        </p:spPr>
      </p:pic>
      <p:pic>
        <p:nvPicPr>
          <p:cNvPr id="8" name="图片 7"/>
          <p:cNvPicPr>
            <a:picLocks noChangeAspect="1"/>
          </p:cNvPicPr>
          <p:nvPr/>
        </p:nvPicPr>
        <p:blipFill>
          <a:blip r:embed="rId2"/>
          <a:stretch>
            <a:fillRect/>
          </a:stretch>
        </p:blipFill>
        <p:spPr>
          <a:xfrm>
            <a:off x="14097000" y="2124710"/>
            <a:ext cx="9610090" cy="10464800"/>
          </a:xfrm>
          <a:prstGeom prst="rect">
            <a:avLst/>
          </a:prstGeom>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200" i="1">
                <a:solidFill>
                  <a:schemeClr val="accent2"/>
                </a:solidFill>
                <a:sym typeface="+mn-ea"/>
              </a:rPr>
              <a:t>一开始所有对象被认为是白色</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根节点(</a:t>
            </a:r>
            <a:r>
              <a:rPr kumimoji="1" lang="en-US" altLang="zh-CN" sz="3200" i="1">
                <a:solidFill>
                  <a:schemeClr val="accent1"/>
                </a:solidFill>
                <a:sym typeface="+mn-ea"/>
              </a:rPr>
              <a:t>stacks</a:t>
            </a:r>
            <a:r>
              <a:rPr kumimoji="1" lang="zh-CN" altLang="en-US" sz="3200" i="1">
                <a:solidFill>
                  <a:schemeClr val="accent1"/>
                </a:solidFill>
                <a:sym typeface="+mn-ea"/>
              </a:rPr>
              <a:t>，</a:t>
            </a:r>
            <a:r>
              <a:rPr kumimoji="1" lang="en-US" altLang="zh-CN" sz="3200" i="1">
                <a:solidFill>
                  <a:schemeClr val="accent1"/>
                </a:solidFill>
                <a:sym typeface="+mn-ea"/>
              </a:rPr>
              <a:t>heap</a:t>
            </a:r>
            <a:r>
              <a:rPr kumimoji="1" lang="zh-CN" altLang="en-US" sz="3200" i="1">
                <a:solidFill>
                  <a:schemeClr val="accent1"/>
                </a:solidFill>
                <a:sym typeface="+mn-ea"/>
              </a:rPr>
              <a:t>，</a:t>
            </a:r>
            <a:r>
              <a:rPr kumimoji="1" lang="en-US" altLang="zh-CN" sz="3200" i="1">
                <a:solidFill>
                  <a:schemeClr val="accent1"/>
                </a:solidFill>
                <a:sym typeface="+mn-ea"/>
              </a:rPr>
              <a:t>global variables</a:t>
            </a:r>
            <a:r>
              <a:rPr kumimoji="1" lang="zh-CN" altLang="en-US" sz="32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5" name="图片 4"/>
          <p:cNvPicPr>
            <a:picLocks noChangeAspect="1"/>
          </p:cNvPicPr>
          <p:nvPr/>
        </p:nvPicPr>
        <p:blipFill>
          <a:blip r:embed="rId1"/>
          <a:stretch>
            <a:fillRect/>
          </a:stretch>
        </p:blipFill>
        <p:spPr>
          <a:xfrm>
            <a:off x="12710160" y="4173855"/>
            <a:ext cx="11352530" cy="7582535"/>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一开始所有对象被认为是白色</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lang="zh-CN" sz="3200" i="1">
                <a:solidFill>
                  <a:schemeClr val="accent2"/>
                </a:solidFill>
                <a:sym typeface="+mn-ea"/>
              </a:rPr>
              <a:t>根节点(</a:t>
            </a:r>
            <a:r>
              <a:rPr kumimoji="1" lang="en-US" altLang="zh-CN" sz="3200" i="1">
                <a:solidFill>
                  <a:schemeClr val="accent2"/>
                </a:solidFill>
                <a:sym typeface="+mn-ea"/>
              </a:rPr>
              <a:t>stacks</a:t>
            </a:r>
            <a:r>
              <a:rPr kumimoji="1" lang="zh-CN" altLang="en-US" sz="3200" i="1">
                <a:solidFill>
                  <a:schemeClr val="accent2"/>
                </a:solidFill>
                <a:sym typeface="+mn-ea"/>
              </a:rPr>
              <a:t>，</a:t>
            </a:r>
            <a:r>
              <a:rPr kumimoji="1" lang="en-US" altLang="zh-CN" sz="3200" i="1">
                <a:solidFill>
                  <a:schemeClr val="accent2"/>
                </a:solidFill>
                <a:sym typeface="+mn-ea"/>
              </a:rPr>
              <a:t>heap</a:t>
            </a:r>
            <a:r>
              <a:rPr kumimoji="1" lang="zh-CN" altLang="en-US" sz="3200" i="1">
                <a:solidFill>
                  <a:schemeClr val="accent2"/>
                </a:solidFill>
                <a:sym typeface="+mn-ea"/>
              </a:rPr>
              <a:t>，</a:t>
            </a:r>
            <a:r>
              <a:rPr kumimoji="1" lang="en-US" altLang="zh-CN" sz="3200" i="1">
                <a:solidFill>
                  <a:schemeClr val="accent2"/>
                </a:solidFill>
                <a:sym typeface="+mn-ea"/>
              </a:rPr>
              <a:t>global variables</a:t>
            </a:r>
            <a:r>
              <a:rPr kumimoji="1" lang="zh-CN" altLang="en-US" sz="3200" i="1">
                <a:solidFill>
                  <a:schemeClr val="accent2"/>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12710160" y="4173855"/>
            <a:ext cx="11353165" cy="7582535"/>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一开始所有对象被认为是白色</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根节点(</a:t>
            </a:r>
            <a:r>
              <a:rPr kumimoji="1" lang="en-US" altLang="zh-CN" sz="3200" i="1">
                <a:solidFill>
                  <a:schemeClr val="accent1"/>
                </a:solidFill>
                <a:sym typeface="+mn-ea"/>
              </a:rPr>
              <a:t>stacks</a:t>
            </a:r>
            <a:r>
              <a:rPr kumimoji="1" lang="zh-CN" altLang="en-US" sz="3200" i="1">
                <a:solidFill>
                  <a:schemeClr val="accent1"/>
                </a:solidFill>
                <a:sym typeface="+mn-ea"/>
              </a:rPr>
              <a:t>，</a:t>
            </a:r>
            <a:r>
              <a:rPr kumimoji="1" lang="en-US" altLang="zh-CN" sz="3200" i="1">
                <a:solidFill>
                  <a:schemeClr val="accent1"/>
                </a:solidFill>
                <a:sym typeface="+mn-ea"/>
              </a:rPr>
              <a:t>heap</a:t>
            </a:r>
            <a:r>
              <a:rPr kumimoji="1" lang="zh-CN" altLang="en-US" sz="3200" i="1">
                <a:solidFill>
                  <a:schemeClr val="accent1"/>
                </a:solidFill>
                <a:sym typeface="+mn-ea"/>
              </a:rPr>
              <a:t>，</a:t>
            </a:r>
            <a:r>
              <a:rPr kumimoji="1" lang="en-US" altLang="zh-CN" sz="3200" i="1">
                <a:solidFill>
                  <a:schemeClr val="accent1"/>
                </a:solidFill>
                <a:sym typeface="+mn-ea"/>
              </a:rPr>
              <a:t>global variables</a:t>
            </a:r>
            <a:r>
              <a:rPr kumimoji="1" lang="zh-CN" altLang="en-US" sz="32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2"/>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3" name="图片 2"/>
          <p:cNvPicPr>
            <a:picLocks noChangeAspect="1"/>
          </p:cNvPicPr>
          <p:nvPr/>
        </p:nvPicPr>
        <p:blipFill>
          <a:blip r:embed="rId1"/>
          <a:stretch>
            <a:fillRect/>
          </a:stretch>
        </p:blipFill>
        <p:spPr>
          <a:xfrm>
            <a:off x="12710160" y="4173220"/>
            <a:ext cx="11352530" cy="7582535"/>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Tri-color Coloring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ym typeface="+mn-ea"/>
              </a:rPr>
              <a:t>染色流程：</a:t>
            </a:r>
            <a:endParaRPr kumimoji="1" lang="zh-CN" sz="3600">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一开始所有对象被认为是白色</a:t>
            </a:r>
            <a:endParaRPr kumimoji="1" lang="zh-CN" sz="3200" i="1">
              <a:solidFill>
                <a:schemeClr val="accent1"/>
              </a:solidFill>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根节点(</a:t>
            </a:r>
            <a:r>
              <a:rPr kumimoji="1" lang="en-US" altLang="zh-CN" sz="3200" i="1">
                <a:solidFill>
                  <a:schemeClr val="accent1"/>
                </a:solidFill>
                <a:sym typeface="+mn-ea"/>
              </a:rPr>
              <a:t>stacks</a:t>
            </a:r>
            <a:r>
              <a:rPr kumimoji="1" lang="zh-CN" altLang="en-US" sz="3200" i="1">
                <a:solidFill>
                  <a:schemeClr val="accent1"/>
                </a:solidFill>
                <a:sym typeface="+mn-ea"/>
              </a:rPr>
              <a:t>，</a:t>
            </a:r>
            <a:r>
              <a:rPr kumimoji="1" lang="en-US" altLang="zh-CN" sz="3200" i="1">
                <a:solidFill>
                  <a:schemeClr val="accent1"/>
                </a:solidFill>
                <a:sym typeface="+mn-ea"/>
              </a:rPr>
              <a:t>heap</a:t>
            </a:r>
            <a:r>
              <a:rPr kumimoji="1" lang="zh-CN" altLang="en-US" sz="3200" i="1">
                <a:solidFill>
                  <a:schemeClr val="accent1"/>
                </a:solidFill>
                <a:sym typeface="+mn-ea"/>
              </a:rPr>
              <a:t>，</a:t>
            </a:r>
            <a:r>
              <a:rPr kumimoji="1" lang="en-US" altLang="zh-CN" sz="3200" i="1">
                <a:solidFill>
                  <a:schemeClr val="accent1"/>
                </a:solidFill>
                <a:sym typeface="+mn-ea"/>
              </a:rPr>
              <a:t>global variables</a:t>
            </a:r>
            <a:r>
              <a:rPr kumimoji="1" lang="zh-CN" altLang="en-US" sz="3200" i="1">
                <a:solidFill>
                  <a:schemeClr val="accent1"/>
                </a:solidFill>
                <a:sym typeface="+mn-ea"/>
              </a:rPr>
              <a:t>)被染色为灰色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一旦主流程走完，</a:t>
            </a:r>
            <a:r>
              <a:rPr kumimoji="1" lang="en-US" altLang="zh-CN" sz="3600">
                <a:sym typeface="+mn-ea"/>
              </a:rPr>
              <a:t>gc</a:t>
            </a:r>
            <a:r>
              <a:rPr kumimoji="1" lang="zh-CN" altLang="en-US" sz="3600">
                <a:sym typeface="+mn-ea"/>
              </a:rPr>
              <a:t>会：</a:t>
            </a:r>
            <a:endParaRPr kumimoji="1" lang="zh-CN" altLang="en-US" sz="3600">
              <a:sym typeface="+mn-ea"/>
            </a:endParaRPr>
          </a:p>
          <a:p>
            <a:pPr marL="742950" indent="-742950">
              <a:lnSpc>
                <a:spcPct val="150000"/>
              </a:lnSpc>
              <a:buFont typeface="Arial" panose="020B0604020202090204" pitchFamily="34" charset="0"/>
              <a:buChar char="•"/>
            </a:pPr>
            <a:r>
              <a:rPr kumimoji="1" lang="zh-CN" altLang="en-US" sz="3600" i="1">
                <a:solidFill>
                  <a:schemeClr val="accent1"/>
                </a:solidFill>
                <a:sym typeface="+mn-ea"/>
              </a:rPr>
              <a:t>选一个灰色对象，标记为黑色</a:t>
            </a:r>
            <a:endParaRPr kumimoji="1" lang="zh-CN" altLang="en-US" sz="3600" i="1">
              <a:solidFill>
                <a:schemeClr val="accent1"/>
              </a:solidFill>
              <a:sym typeface="+mn-ea"/>
            </a:endParaRPr>
          </a:p>
          <a:p>
            <a:pPr marL="742950" indent="-742950">
              <a:lnSpc>
                <a:spcPct val="150000"/>
              </a:lnSpc>
              <a:buFont typeface="Arial" panose="020B0604020202090204" pitchFamily="34" charset="0"/>
              <a:buChar char="•"/>
            </a:pPr>
            <a:r>
              <a:rPr kumimoji="1" lang="zh-CN" altLang="en-US" sz="3600" i="1">
                <a:solidFill>
                  <a:schemeClr val="accent2"/>
                </a:solidFill>
                <a:sym typeface="+mn-ea"/>
              </a:rPr>
              <a:t>遍历这个对象的所有指针，标记所有其引用的对象为灰色</a:t>
            </a:r>
            <a:endParaRPr kumimoji="1" lang="zh-CN" altLang="en-US" sz="3600">
              <a:sym typeface="+mn-ea"/>
            </a:endParaRPr>
          </a:p>
          <a:p>
            <a:pPr>
              <a:lnSpc>
                <a:spcPct val="150000"/>
              </a:lnSpc>
              <a:buFont typeface="Arial" panose="020B0604020202090204" pitchFamily="34" charset="0"/>
            </a:pPr>
            <a:r>
              <a:rPr kumimoji="1" lang="zh-CN" altLang="en-US" sz="3600">
                <a:sym typeface="+mn-ea"/>
              </a:rPr>
              <a:t>最终直到所有对象需要被染色。</a:t>
            </a:r>
            <a:endParaRPr kumimoji="1" lang="zh-CN" altLang="en-US" sz="3600">
              <a:sym typeface="+mn-ea"/>
            </a:endParaRPr>
          </a:p>
        </p:txBody>
      </p:sp>
      <p:pic>
        <p:nvPicPr>
          <p:cNvPr id="4" name="图片 3"/>
          <p:cNvPicPr>
            <a:picLocks noChangeAspect="1"/>
          </p:cNvPicPr>
          <p:nvPr/>
        </p:nvPicPr>
        <p:blipFill>
          <a:blip r:embed="rId1"/>
          <a:stretch>
            <a:fillRect/>
          </a:stretch>
        </p:blipFill>
        <p:spPr>
          <a:xfrm>
            <a:off x="12710160" y="4173220"/>
            <a:ext cx="11352530" cy="7581900"/>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bg1"/>
                </a:solidFill>
              </a:rPr>
              <a:t>Tri-color Mark </a:t>
            </a:r>
            <a:r>
              <a:rPr kumimoji="1" lang="en-US">
                <a:solidFill>
                  <a:schemeClr val="bg1"/>
                </a:solidFill>
              </a:rPr>
              <a:t>&amp; Sweep</a:t>
            </a:r>
            <a:endParaRPr kumimoji="1"/>
          </a:p>
          <a:p>
            <a:pPr marL="742950" indent="-742950">
              <a:buFont typeface="+mj-lt"/>
              <a:buAutoNum type="alphaLcParenR"/>
            </a:pPr>
            <a:r>
              <a:rPr kumimoji="1" lang="en-US">
                <a:solidFill>
                  <a:schemeClr val="accent1"/>
                </a:solidFill>
                <a:sym typeface="+mn-ea"/>
              </a:rPr>
              <a:t>Write Barrier</a:t>
            </a:r>
            <a:endParaRPr kumimoji="1" lang="en-US">
              <a:solidFill>
                <a:schemeClr val="accent1"/>
              </a:solidFill>
              <a:sym typeface="+mn-ea"/>
            </a:endParaRPr>
          </a:p>
          <a:p>
            <a:pPr marL="742950" indent="-742950">
              <a:buFont typeface="+mj-lt"/>
              <a:buAutoNum type="alphaLcParenR"/>
            </a:pPr>
            <a:r>
              <a:rPr kumimoji="1" lang="en-US">
                <a:sym typeface="+mn-ea"/>
              </a:rPr>
              <a:t>Stop The World</a:t>
            </a:r>
            <a:endParaRPr kumimoji="1" lang="en-US">
              <a:solidFill>
                <a:schemeClr val="accent1"/>
              </a:solidFill>
              <a:sym typeface="+mn-ea"/>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M:N </a:t>
            </a:r>
            <a:r>
              <a:rPr kumimoji="1" lang="zh-CN" altLang="en-US">
                <a:sym typeface="+mn-ea"/>
              </a:rPr>
              <a:t>模型</a:t>
            </a:r>
            <a:endParaRPr kumimoji="1" lang="zh-CN" altLang="en-US">
              <a:sym typeface="+mn-ea"/>
            </a:endParaRPr>
          </a:p>
        </p:txBody>
      </p:sp>
      <p:sp>
        <p:nvSpPr>
          <p:cNvPr id="7" name="文本占位符 6"/>
          <p:cNvSpPr>
            <a:spLocks noGrp="1"/>
          </p:cNvSpPr>
          <p:nvPr>
            <p:ph type="body" sz="quarter" idx="11"/>
          </p:nvPr>
        </p:nvSpPr>
        <p:spPr>
          <a:xfrm>
            <a:off x="2462530" y="9208770"/>
            <a:ext cx="19457670" cy="4497705"/>
          </a:xfrm>
        </p:spPr>
        <p:txBody>
          <a:bodyPr anchor="t" anchorCtr="0">
            <a:noAutofit/>
          </a:bodyPr>
          <a:lstStyle/>
          <a:p>
            <a:pPr>
              <a:lnSpc>
                <a:spcPct val="150000"/>
              </a:lnSpc>
              <a:buFont typeface="Arial" panose="020B0604020202090204" pitchFamily="34" charset="0"/>
            </a:pPr>
            <a:r>
              <a:rPr kumimoji="1" lang="en-US" altLang="zh-CN" sz="3600">
                <a:sym typeface="+mn-ea"/>
              </a:rPr>
              <a:t>Go </a:t>
            </a:r>
            <a:r>
              <a:rPr kumimoji="1" lang="zh-CN" altLang="en-US" sz="3600">
                <a:sym typeface="+mn-ea"/>
              </a:rPr>
              <a:t>创建 </a:t>
            </a:r>
            <a:r>
              <a:rPr kumimoji="1" lang="en-US" altLang="zh-CN" sz="3600">
                <a:sym typeface="+mn-ea"/>
              </a:rPr>
              <a:t>M </a:t>
            </a:r>
            <a:r>
              <a:rPr kumimoji="1" lang="zh-CN" altLang="en-US" sz="3600">
                <a:sym typeface="+mn-ea"/>
              </a:rPr>
              <a:t>个线程(</a:t>
            </a:r>
            <a:r>
              <a:rPr kumimoji="1" lang="en-US" altLang="zh-CN" sz="3600">
                <a:sym typeface="+mn-ea"/>
              </a:rPr>
              <a:t>CPU</a:t>
            </a:r>
            <a:r>
              <a:rPr kumimoji="1" lang="zh-CN" altLang="en-US" sz="3600">
                <a:sym typeface="+mn-ea"/>
              </a:rPr>
              <a:t>执行调度的单元，内核的</a:t>
            </a:r>
            <a:r>
              <a:rPr kumimoji="1" lang="en-US" altLang="zh-CN" sz="3600">
                <a:sym typeface="+mn-ea"/>
              </a:rPr>
              <a:t>task_struct</a:t>
            </a:r>
            <a:r>
              <a:rPr kumimoji="1" lang="zh-CN" altLang="en-US" sz="3600">
                <a:sym typeface="+mn-ea"/>
              </a:rPr>
              <a:t>)，之后创建的 </a:t>
            </a:r>
            <a:r>
              <a:rPr kumimoji="1" lang="en-US" altLang="zh-CN" sz="3600">
                <a:sym typeface="+mn-ea"/>
              </a:rPr>
              <a:t>N </a:t>
            </a:r>
            <a:r>
              <a:rPr kumimoji="1" lang="zh-CN" altLang="en-US" sz="3600">
                <a:sym typeface="+mn-ea"/>
              </a:rPr>
              <a:t>个 </a:t>
            </a:r>
            <a:r>
              <a:rPr kumimoji="1" lang="en-US" altLang="zh-CN" sz="3600">
                <a:sym typeface="+mn-ea"/>
              </a:rPr>
              <a:t>goroutine </a:t>
            </a:r>
            <a:r>
              <a:rPr kumimoji="1" lang="zh-CN" altLang="en-US" sz="3600">
                <a:sym typeface="+mn-ea"/>
              </a:rPr>
              <a:t>都会依附在这 </a:t>
            </a:r>
            <a:r>
              <a:rPr kumimoji="1" lang="en-US" altLang="zh-CN" sz="3600">
                <a:sym typeface="+mn-ea"/>
              </a:rPr>
              <a:t>M </a:t>
            </a:r>
            <a:r>
              <a:rPr kumimoji="1" lang="zh-CN" altLang="en-US" sz="3600">
                <a:sym typeface="+mn-ea"/>
              </a:rPr>
              <a:t>个线程上执行，即 </a:t>
            </a:r>
            <a:r>
              <a:rPr kumimoji="1" lang="en-US" altLang="zh-CN" sz="3600">
                <a:sym typeface="+mn-ea"/>
              </a:rPr>
              <a:t>M:N </a:t>
            </a:r>
            <a:r>
              <a:rPr kumimoji="1" lang="zh-CN" altLang="en-US" sz="3600">
                <a:sym typeface="+mn-ea"/>
              </a:rPr>
              <a:t>模型。</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同一个时刻，一个线程只能跑一个 </a:t>
            </a:r>
            <a:r>
              <a:rPr kumimoji="1" lang="en-US" altLang="zh-CN" sz="3200" i="1">
                <a:solidFill>
                  <a:schemeClr val="accent1"/>
                </a:solidFill>
                <a:sym typeface="+mn-ea"/>
              </a:rPr>
              <a:t>goroutine</a:t>
            </a:r>
            <a:r>
              <a:rPr kumimoji="1" lang="zh-CN" altLang="en-US" sz="3200" i="1">
                <a:solidFill>
                  <a:schemeClr val="accent1"/>
                </a:solidFill>
                <a:sym typeface="+mn-ea"/>
              </a:rPr>
              <a:t>。当 </a:t>
            </a:r>
            <a:r>
              <a:rPr kumimoji="1" lang="en-US" altLang="zh-CN" sz="3200" i="1">
                <a:solidFill>
                  <a:schemeClr val="accent1"/>
                </a:solidFill>
                <a:sym typeface="+mn-ea"/>
              </a:rPr>
              <a:t>goroutine </a:t>
            </a:r>
            <a:r>
              <a:rPr kumimoji="1" lang="zh-CN" altLang="en-US" sz="3200" i="1">
                <a:solidFill>
                  <a:schemeClr val="accent1"/>
                </a:solidFill>
                <a:sym typeface="+mn-ea"/>
              </a:rPr>
              <a:t>发生阻塞(</a:t>
            </a:r>
            <a:r>
              <a:rPr kumimoji="1" lang="en-US" altLang="zh-CN" sz="3200" i="1">
                <a:solidFill>
                  <a:schemeClr val="accent1"/>
                </a:solidFill>
                <a:sym typeface="+mn-ea"/>
              </a:rPr>
              <a:t>chan</a:t>
            </a:r>
            <a:r>
              <a:rPr kumimoji="1" lang="zh-CN" altLang="en-US" sz="3200" i="1">
                <a:solidFill>
                  <a:schemeClr val="accent1"/>
                </a:solidFill>
                <a:sym typeface="+mn-ea"/>
              </a:rPr>
              <a:t>阻塞、</a:t>
            </a:r>
            <a:r>
              <a:rPr kumimoji="1" lang="en-US" altLang="zh-CN" sz="3200" i="1">
                <a:solidFill>
                  <a:schemeClr val="accent1"/>
                </a:solidFill>
                <a:sym typeface="+mn-ea"/>
              </a:rPr>
              <a:t>mutext</a:t>
            </a:r>
            <a:r>
              <a:rPr kumimoji="1" lang="zh-CN" altLang="en-US" sz="3200" i="1">
                <a:solidFill>
                  <a:schemeClr val="accent1"/>
                </a:solidFill>
                <a:sym typeface="+mn-ea"/>
              </a:rPr>
              <a:t>、</a:t>
            </a:r>
            <a:r>
              <a:rPr kumimoji="1" lang="en-US" altLang="zh-CN" sz="3200" i="1">
                <a:solidFill>
                  <a:schemeClr val="accent1"/>
                </a:solidFill>
                <a:sym typeface="+mn-ea"/>
              </a:rPr>
              <a:t>syscall </a:t>
            </a:r>
            <a:r>
              <a:rPr kumimoji="1" lang="zh-CN" altLang="en-US" sz="3200" i="1">
                <a:solidFill>
                  <a:schemeClr val="accent1"/>
                </a:solidFill>
                <a:sym typeface="+mn-ea"/>
              </a:rPr>
              <a:t>等等)时，</a:t>
            </a:r>
            <a:r>
              <a:rPr kumimoji="1" lang="en-US" altLang="zh-CN" sz="3200" i="1">
                <a:solidFill>
                  <a:schemeClr val="accent1"/>
                </a:solidFill>
                <a:sym typeface="+mn-ea"/>
              </a:rPr>
              <a:t>Go </a:t>
            </a:r>
            <a:r>
              <a:rPr kumimoji="1" lang="zh-CN" altLang="en-US" sz="3200" i="1">
                <a:solidFill>
                  <a:schemeClr val="accent1"/>
                </a:solidFill>
                <a:sym typeface="+mn-ea"/>
              </a:rPr>
              <a:t>会把当前的 </a:t>
            </a:r>
            <a:r>
              <a:rPr kumimoji="1" lang="en-US" altLang="zh-CN" sz="3200" i="1">
                <a:solidFill>
                  <a:schemeClr val="accent1"/>
                </a:solidFill>
                <a:sym typeface="+mn-ea"/>
              </a:rPr>
              <a:t>goroutine </a:t>
            </a:r>
            <a:r>
              <a:rPr kumimoji="1" lang="zh-CN" altLang="en-US" sz="3200" i="1">
                <a:solidFill>
                  <a:schemeClr val="accent1"/>
                </a:solidFill>
                <a:sym typeface="+mn-ea"/>
              </a:rPr>
              <a:t>调度走，让其他 </a:t>
            </a:r>
            <a:r>
              <a:rPr kumimoji="1" lang="en-US" altLang="zh-CN" sz="3200" i="1">
                <a:solidFill>
                  <a:schemeClr val="accent1"/>
                </a:solidFill>
                <a:sym typeface="+mn-ea"/>
              </a:rPr>
              <a:t>goroutine </a:t>
            </a:r>
            <a:r>
              <a:rPr kumimoji="1" lang="zh-CN" altLang="en-US" sz="3200" i="1">
                <a:solidFill>
                  <a:schemeClr val="accent1"/>
                </a:solidFill>
                <a:sym typeface="+mn-ea"/>
              </a:rPr>
              <a:t>来继续执行，而不是让线程阻塞休眠，尽可能多的分发任务出去，让 </a:t>
            </a:r>
            <a:r>
              <a:rPr kumimoji="1" lang="en-US" altLang="zh-CN" sz="3200" i="1">
                <a:solidFill>
                  <a:schemeClr val="accent1"/>
                </a:solidFill>
                <a:sym typeface="+mn-ea"/>
              </a:rPr>
              <a:t>CPU </a:t>
            </a:r>
            <a:r>
              <a:rPr kumimoji="1" lang="zh-CN" altLang="en-US" sz="3200" i="1">
                <a:solidFill>
                  <a:schemeClr val="accent1"/>
                </a:solidFill>
                <a:sym typeface="+mn-ea"/>
              </a:rPr>
              <a:t>忙。</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4323080" y="2773680"/>
            <a:ext cx="14864080" cy="6325870"/>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altLang="en-US" sz="3600">
                <a:sym typeface="+mn-ea"/>
              </a:rPr>
              <a:t>1.5版本在标记过程中使用三色标记法。回收过程主要有四个阶段，其中，</a:t>
            </a:r>
            <a:r>
              <a:rPr kumimoji="1" lang="zh-CN" altLang="en-US" sz="3600">
                <a:solidFill>
                  <a:schemeClr val="accent2"/>
                </a:solidFill>
                <a:sym typeface="+mn-ea"/>
              </a:rPr>
              <a:t>标记和清扫都并发执行</a:t>
            </a:r>
            <a:r>
              <a:rPr kumimoji="1" lang="zh-CN" altLang="en-US" sz="3600">
                <a:sym typeface="+mn-ea"/>
              </a:rPr>
              <a:t>的，但标记阶段的前后需要 STW 一定时间来做GC 的准备工作和栈的 re-scan。</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使用并发的垃圾回收，也就是多个 </a:t>
            </a:r>
            <a:r>
              <a:rPr kumimoji="1" lang="en-US" altLang="zh-CN" sz="3200" i="1">
                <a:solidFill>
                  <a:schemeClr val="accent1"/>
                </a:solidFill>
                <a:sym typeface="+mn-ea"/>
              </a:rPr>
              <a:t>M</a:t>
            </a:r>
            <a:r>
              <a:rPr kumimoji="1" sz="3200" i="1">
                <a:solidFill>
                  <a:schemeClr val="accent1"/>
                </a:solidFill>
                <a:sym typeface="+mn-ea"/>
              </a:rPr>
              <a:t>utator </a:t>
            </a:r>
            <a:r>
              <a:rPr kumimoji="1" lang="zh-CN" altLang="en-US" sz="3200" i="1">
                <a:solidFill>
                  <a:schemeClr val="accent1"/>
                </a:solidFill>
                <a:sym typeface="+mn-ea"/>
              </a:rPr>
              <a:t>与 </a:t>
            </a:r>
            <a:r>
              <a:rPr kumimoji="1" lang="en-US" altLang="zh-CN" sz="3200" i="1">
                <a:solidFill>
                  <a:schemeClr val="accent1"/>
                </a:solidFill>
                <a:sym typeface="+mn-ea"/>
              </a:rPr>
              <a:t>Mark </a:t>
            </a:r>
            <a:r>
              <a:rPr kumimoji="1" lang="zh-CN" altLang="en-US" sz="3200" i="1">
                <a:solidFill>
                  <a:schemeClr val="accent1"/>
                </a:solidFill>
                <a:sym typeface="+mn-ea"/>
              </a:rPr>
              <a:t>并发执行，想要在并发或者增量的标记算法中保证正确性，我们需要达成以下两种三色不变性(Tri-color invariant)中的任意一种：</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强三色不变性：黑色对象不会指向白色对象，只会指向灰色对象或者黑色对象。</a:t>
            </a:r>
            <a:endParaRPr kumimoji="1" lang="zh-CN" altLang="en-US" sz="3200" i="1">
              <a:solidFill>
                <a:schemeClr val="accent1"/>
              </a:solidFill>
              <a:sym typeface="+mn-ea"/>
            </a:endParaRPr>
          </a:p>
          <a:p>
            <a:pPr marL="457200" indent="-457200">
              <a:lnSpc>
                <a:spcPct val="150000"/>
              </a:lnSpc>
              <a:buFont typeface="Arial" panose="020B0604020202090204" pitchFamily="34" charset="0"/>
              <a:buChar char="•"/>
            </a:pPr>
            <a:r>
              <a:rPr kumimoji="1" lang="zh-CN" altLang="en-US" sz="3200" i="1">
                <a:solidFill>
                  <a:schemeClr val="accent1"/>
                </a:solidFill>
                <a:sym typeface="+mn-ea"/>
              </a:rPr>
              <a:t>弱三色不变性 ：黑色对象指向的白色对象必须包含一条从灰色对象经由多个白色对象的可达路径。</a:t>
            </a:r>
            <a:endParaRPr kumimoji="1" lang="zh-CN" altLang="en-US" sz="3200" i="1">
              <a:solidFill>
                <a:schemeClr val="accent1"/>
              </a:solidFill>
              <a:sym typeface="+mn-ea"/>
            </a:endParaRPr>
          </a:p>
        </p:txBody>
      </p:sp>
      <p:pic>
        <p:nvPicPr>
          <p:cNvPr id="3" name="图片 2"/>
          <p:cNvPicPr>
            <a:picLocks noChangeAspect="1"/>
          </p:cNvPicPr>
          <p:nvPr/>
        </p:nvPicPr>
        <p:blipFill>
          <a:blip r:embed="rId1"/>
          <a:stretch>
            <a:fillRect/>
          </a:stretch>
        </p:blipFill>
        <p:spPr>
          <a:xfrm>
            <a:off x="12783185" y="3242945"/>
            <a:ext cx="11279505" cy="5672455"/>
          </a:xfrm>
          <a:prstGeom prst="rect">
            <a:avLst/>
          </a:prstGeom>
        </p:spPr>
      </p:pic>
      <p:pic>
        <p:nvPicPr>
          <p:cNvPr id="2" name="图片 1"/>
          <p:cNvPicPr>
            <a:picLocks noChangeAspect="1"/>
          </p:cNvPicPr>
          <p:nvPr/>
        </p:nvPicPr>
        <p:blipFill>
          <a:blip r:embed="rId2"/>
          <a:stretch>
            <a:fillRect/>
          </a:stretch>
        </p:blipFill>
        <p:spPr>
          <a:xfrm>
            <a:off x="12799060" y="9146540"/>
            <a:ext cx="11263630" cy="3366135"/>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2462530" y="2994025"/>
            <a:ext cx="11492865" cy="9595485"/>
          </a:xfrm>
        </p:spPr>
        <p:txBody>
          <a:bodyPr anchor="t" anchorCtr="0">
            <a:noAutofit/>
          </a:bodyPr>
          <a:lstStyle/>
          <a:p>
            <a:pPr>
              <a:lnSpc>
                <a:spcPct val="150000"/>
              </a:lnSpc>
              <a:buFont typeface="Arial" panose="020B0604020202090204" pitchFamily="34" charset="0"/>
            </a:pPr>
            <a:r>
              <a:rPr kumimoji="1" lang="zh-CN" altLang="en-US" sz="3600">
                <a:sym typeface="+mn-ea"/>
              </a:rPr>
              <a:t>可以看出，一个白色对象被黑色对象引用，是注定无法通过这个黑色对象来保证自身存活的，与此同时，如果所有能到达它的灰色对象与它之间的可达关系全部遭到破坏，那么这个白色对象必然会被视为垃圾清除掉。 故当上述两个条件同时满足时，就会出现对象丢失的问题。如果这个白色对象下游还引用了其他对象，并且这条路径是指向下游对象的唯一路径，那么他们也是必死无疑的。</a:t>
            </a:r>
            <a:endParaRPr kumimoji="1" lang="zh-CN" altLang="en-US" sz="3600">
              <a:sym typeface="+mn-ea"/>
            </a:endParaRPr>
          </a:p>
          <a:p>
            <a:pPr>
              <a:lnSpc>
                <a:spcPct val="150000"/>
              </a:lnSpc>
              <a:buFont typeface="Arial" panose="020B0604020202090204" pitchFamily="34" charset="0"/>
            </a:pPr>
            <a:r>
              <a:rPr kumimoji="1" lang="zh-CN" altLang="en-US" sz="3200" i="1">
                <a:solidFill>
                  <a:schemeClr val="accent1"/>
                </a:solidFill>
                <a:sym typeface="+mn-ea"/>
              </a:rPr>
              <a:t>为了防止这种现象的发生，最简单的方式就是 STW，直接禁止掉其他用户程序对对象引用关系的干扰，但是 STW 的过程有明显的资源浪费，对所有的用户程序都有很大影响，如何能在保证对象不丢失的情况下合理的尽可能的提高 GC 效率，减少 STW 时间呢？</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4476095" y="2231390"/>
            <a:ext cx="9634220" cy="11120755"/>
          </a:xfrm>
          <a:prstGeom prst="rect">
            <a:avLst/>
          </a:prstGeom>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Dijkstra </a:t>
            </a:r>
            <a:r>
              <a:rPr kumimoji="1" lang="zh-CN" altLang="en-US">
                <a:sym typeface="+mn-ea"/>
              </a:rPr>
              <a:t>写屏障</a:t>
            </a:r>
            <a:r>
              <a:rPr kumimoji="1" lang="en-US" altLang="zh-CN">
                <a:sym typeface="+mn-ea"/>
              </a:rPr>
              <a:t>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sz="3600">
                <a:solidFill>
                  <a:schemeClr val="bg1"/>
                </a:solidFill>
                <a:sym typeface="+mn-ea"/>
              </a:rPr>
              <a:t>插入屏障拦截将白色指针插入黑色对象的操作，标记其对应对象为灰色状态，这样就不存在黑色对象引用白色对象的情况了，满足强三色不变式，在插入指针 f 时将 C 对象标记为灰色。</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如果对栈上的写做拦截，那么流程代码会非常复杂，并且性能下降会非常大，得不偿失。根据局部性的原理来说，其实我们程序跑起来，大部分的其实都是操作在栈上，函数参数啊、函数调用导致的压栈出栈、局部变量啊，协程栈，这些如果也弄起写屏障，那么可想而知了，根本就不现实，复杂度和性能就是越不过去的坎。</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2978150" y="11239500"/>
            <a:ext cx="8319770" cy="2397760"/>
          </a:xfrm>
          <a:prstGeom prst="rect">
            <a:avLst/>
          </a:prstGeom>
        </p:spPr>
      </p:pic>
      <p:pic>
        <p:nvPicPr>
          <p:cNvPr id="5" name="图片 4"/>
          <p:cNvPicPr>
            <a:picLocks noChangeAspect="1"/>
          </p:cNvPicPr>
          <p:nvPr/>
        </p:nvPicPr>
        <p:blipFill>
          <a:blip r:embed="rId2"/>
          <a:stretch>
            <a:fillRect/>
          </a:stretch>
        </p:blipFill>
        <p:spPr>
          <a:xfrm>
            <a:off x="13954760" y="2232025"/>
            <a:ext cx="9634220" cy="11119485"/>
          </a:xfrm>
          <a:prstGeom prst="rect">
            <a:avLst/>
          </a:prstGeom>
        </p:spPr>
      </p:pic>
      <p:sp>
        <p:nvSpPr>
          <p:cNvPr id="8" name="文本框 7"/>
          <p:cNvSpPr txBox="1"/>
          <p:nvPr/>
        </p:nvSpPr>
        <p:spPr>
          <a:xfrm>
            <a:off x="14712315" y="1353185"/>
            <a:ext cx="8119110"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1">
                <a:solidFill>
                  <a:schemeClr val="bg1"/>
                </a:solidFill>
                <a:sym typeface="+mn-ea"/>
              </a:rPr>
              <a:t>Go1.5版本使用的 Dijkstra 写屏障就是这个原理</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a:t>
            </a:r>
            <a:endParaRPr kumimoji="1" lang="en-US" altLang="zh-CN">
              <a:sym typeface="+mn-ea"/>
            </a:endParaRPr>
          </a:p>
        </p:txBody>
      </p:sp>
      <p:sp>
        <p:nvSpPr>
          <p:cNvPr id="7" name="文本占位符 6"/>
          <p:cNvSpPr>
            <a:spLocks noGrp="1"/>
          </p:cNvSpPr>
          <p:nvPr>
            <p:ph type="body" sz="quarter" idx="11"/>
          </p:nvPr>
        </p:nvSpPr>
        <p:spPr>
          <a:xfrm>
            <a:off x="1137920" y="2625090"/>
            <a:ext cx="22379305" cy="6122670"/>
          </a:xfrm>
        </p:spPr>
        <p:txBody>
          <a:bodyPr anchor="t" anchorCtr="0">
            <a:normAutofit fontScale="90000"/>
          </a:bodyPr>
          <a:lstStyle/>
          <a:p>
            <a:pPr>
              <a:lnSpc>
                <a:spcPct val="150000"/>
              </a:lnSpc>
              <a:buFont typeface="Arial" panose="020B0604020202090204" pitchFamily="34" charset="0"/>
            </a:pPr>
            <a:r>
              <a:rPr kumimoji="1" sz="3600">
                <a:solidFill>
                  <a:schemeClr val="bg1"/>
                </a:solidFill>
                <a:sym typeface="+mn-ea"/>
              </a:rPr>
              <a:t>初始化 GC 任务，包括开启写屏障(write barrier)和</a:t>
            </a:r>
            <a:r>
              <a:rPr kumimoji="1" lang="zh-CN" sz="3600">
                <a:solidFill>
                  <a:schemeClr val="bg1"/>
                </a:solidFill>
                <a:sym typeface="+mn-ea"/>
              </a:rPr>
              <a:t>开启</a:t>
            </a:r>
            <a:r>
              <a:rPr kumimoji="1" sz="3600">
                <a:solidFill>
                  <a:schemeClr val="bg1"/>
                </a:solidFill>
                <a:sym typeface="+mn-ea"/>
              </a:rPr>
              <a:t>辅助 GC(mutator assist)，统计 root 对象的任务数量等</a:t>
            </a:r>
            <a:r>
              <a:rPr kumimoji="1" lang="zh-CN" sz="3600">
                <a:solidFill>
                  <a:schemeClr val="bg1"/>
                </a:solidFill>
                <a:sym typeface="+mn-ea"/>
              </a:rPr>
              <a:t>，</a:t>
            </a:r>
            <a:r>
              <a:rPr kumimoji="1" sz="3600">
                <a:solidFill>
                  <a:schemeClr val="bg1"/>
                </a:solidFill>
                <a:sym typeface="+mn-ea"/>
              </a:rPr>
              <a:t>这个过程需要STW</a:t>
            </a:r>
            <a:r>
              <a:rPr kumimoji="1" lang="zh-CN" sz="3600">
                <a:solidFill>
                  <a:schemeClr val="bg1"/>
                </a:solidFill>
                <a:sym typeface="+mn-ea"/>
              </a:rPr>
              <a:t>。</a:t>
            </a:r>
            <a:endParaRPr kumimoji="1" sz="3600">
              <a:solidFill>
                <a:schemeClr val="bg1"/>
              </a:solidFill>
              <a:sym typeface="+mn-ea"/>
            </a:endParaRPr>
          </a:p>
          <a:p>
            <a:pPr>
              <a:lnSpc>
                <a:spcPct val="150000"/>
              </a:lnSpc>
              <a:buFont typeface="Arial" panose="020B0604020202090204" pitchFamily="34" charset="0"/>
            </a:pPr>
            <a:r>
              <a:rPr kumimoji="1" sz="3600">
                <a:solidFill>
                  <a:schemeClr val="bg1"/>
                </a:solidFill>
                <a:sym typeface="+mn-ea"/>
              </a:rPr>
              <a:t>扫描所有 root 对象，包括全局指针和 goroutine(G) 栈上的指针(扫描对应 G 栈时需停止该 G)，将其加入标记队列(灰色队列)，并循环处理灰色队列的对象，直到灰色队列为空</a:t>
            </a:r>
            <a:r>
              <a:rPr kumimoji="1" lang="zh-CN" sz="3600">
                <a:solidFill>
                  <a:schemeClr val="bg1"/>
                </a:solidFill>
                <a:sym typeface="+mn-ea"/>
              </a:rPr>
              <a:t>，</a:t>
            </a:r>
            <a:r>
              <a:rPr kumimoji="1" sz="3600">
                <a:solidFill>
                  <a:schemeClr val="bg1"/>
                </a:solidFill>
                <a:sym typeface="+mn-ea"/>
              </a:rPr>
              <a:t>该过程后台并行执行</a:t>
            </a:r>
            <a:r>
              <a:rPr kumimoji="1" lang="zh-CN" sz="3600">
                <a:solidFill>
                  <a:schemeClr val="bg1"/>
                </a:solidFill>
                <a:sym typeface="+mn-ea"/>
              </a:rPr>
              <a:t>。</a:t>
            </a:r>
            <a:endParaRPr kumimoji="1" lang="zh-CN" sz="3600">
              <a:solidFill>
                <a:schemeClr val="bg1"/>
              </a:solidFill>
              <a:sym typeface="+mn-ea"/>
            </a:endParaRPr>
          </a:p>
          <a:p>
            <a:pPr>
              <a:lnSpc>
                <a:spcPct val="150000"/>
              </a:lnSpc>
              <a:buFont typeface="Arial" panose="020B0604020202090204" pitchFamily="34" charset="0"/>
            </a:pPr>
            <a:r>
              <a:rPr kumimoji="1" lang="zh-CN" sz="3600">
                <a:solidFill>
                  <a:schemeClr val="bg1"/>
                </a:solidFill>
                <a:sym typeface="+mn-ea"/>
              </a:rPr>
              <a:t>完成标记工作，重新扫描(re-scan)全局指针和栈。因为 Mark 和 mutator 是并行的，所以在 Mark 过程中可能会有新的对象分配和指针赋值，这个时候就需要通过写屏障(write barrier)记录下来，re-scan 再检查一下，这个过程也是会 STW 的。</a:t>
            </a:r>
            <a:endParaRPr kumimoji="1" lang="zh-CN" sz="3600">
              <a:solidFill>
                <a:schemeClr val="bg1"/>
              </a:solidFill>
              <a:sym typeface="+mn-ea"/>
            </a:endParaRPr>
          </a:p>
          <a:p>
            <a:pPr>
              <a:lnSpc>
                <a:spcPct val="150000"/>
              </a:lnSpc>
              <a:buFont typeface="Arial" panose="020B0604020202090204" pitchFamily="34" charset="0"/>
            </a:pPr>
            <a:r>
              <a:rPr kumimoji="1" lang="zh-CN" sz="3600">
                <a:solidFill>
                  <a:schemeClr val="bg1"/>
                </a:solidFill>
                <a:sym typeface="+mn-ea"/>
              </a:rPr>
              <a:t>按照标记结果回收所有的白色对象，该过程后台并行执行。</a:t>
            </a:r>
            <a:endParaRPr kumimoji="1" lang="zh-CN" sz="3600">
              <a:solidFill>
                <a:schemeClr val="bg1"/>
              </a:solidFill>
              <a:sym typeface="+mn-ea"/>
            </a:endParaRPr>
          </a:p>
        </p:txBody>
      </p:sp>
      <p:pic>
        <p:nvPicPr>
          <p:cNvPr id="4" name="图片 3"/>
          <p:cNvPicPr>
            <a:picLocks noChangeAspect="1"/>
          </p:cNvPicPr>
          <p:nvPr/>
        </p:nvPicPr>
        <p:blipFill>
          <a:blip r:embed="rId1"/>
          <a:stretch>
            <a:fillRect/>
          </a:stretch>
        </p:blipFill>
        <p:spPr>
          <a:xfrm>
            <a:off x="6144895" y="8574405"/>
            <a:ext cx="11171555" cy="5089525"/>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Yuasa </a:t>
            </a:r>
            <a:r>
              <a:rPr kumimoji="1" lang="zh-CN" altLang="en-US">
                <a:sym typeface="+mn-ea"/>
              </a:rPr>
              <a:t>删</a:t>
            </a:r>
            <a:r>
              <a:rPr kumimoji="1" lang="en-US" altLang="zh-CN">
                <a:sym typeface="+mn-ea"/>
              </a:rPr>
              <a:t>屏障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删除屏障也是拦截写操作的，但是是通过保护灰色对象到白色对象的路径不会断来实现的。如上图例中，在删除指针 e 时将对象 C 标记为灰色，这样 C 下游的所有白色对象，即使会被黑色对象引用，最终也还是会被扫描标记的，满足了弱三色不变式。这种方式的回收精度低，一个对象即使被删除了最后一个指向它的指针也依旧可以活过这一轮，在下一轮 GC 中被清理掉。</a:t>
            </a:r>
            <a:endParaRPr kumimoji="1" lang="zh-CN" sz="3600">
              <a:solidFill>
                <a:schemeClr val="bg1"/>
              </a:solidFill>
              <a:sym typeface="+mn-ea"/>
            </a:endParaRPr>
          </a:p>
        </p:txBody>
      </p:sp>
      <p:pic>
        <p:nvPicPr>
          <p:cNvPr id="3" name="图片 2"/>
          <p:cNvPicPr>
            <a:picLocks noChangeAspect="1"/>
          </p:cNvPicPr>
          <p:nvPr/>
        </p:nvPicPr>
        <p:blipFill>
          <a:blip r:embed="rId1"/>
          <a:stretch>
            <a:fillRect/>
          </a:stretch>
        </p:blipFill>
        <p:spPr>
          <a:xfrm>
            <a:off x="3693795" y="9860280"/>
            <a:ext cx="6717665" cy="3359150"/>
          </a:xfrm>
          <a:prstGeom prst="rect">
            <a:avLst/>
          </a:prstGeom>
        </p:spPr>
      </p:pic>
      <p:pic>
        <p:nvPicPr>
          <p:cNvPr id="9" name="图片 8"/>
          <p:cNvPicPr>
            <a:picLocks noChangeAspect="1"/>
          </p:cNvPicPr>
          <p:nvPr/>
        </p:nvPicPr>
        <p:blipFill>
          <a:blip r:embed="rId2"/>
          <a:stretch>
            <a:fillRect/>
          </a:stretch>
        </p:blipFill>
        <p:spPr>
          <a:xfrm>
            <a:off x="13954760" y="2232025"/>
            <a:ext cx="9634220" cy="11120755"/>
          </a:xfrm>
          <a:prstGeom prst="rect">
            <a:avLst/>
          </a:prstGeom>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a:t>
            </a:r>
            <a:r>
              <a:rPr kumimoji="1" lang="zh-CN" altLang="en-US">
                <a:sym typeface="+mn-ea"/>
              </a:rPr>
              <a:t>混合</a:t>
            </a:r>
            <a:r>
              <a:rPr kumimoji="1" lang="en-US" altLang="zh-CN">
                <a:sym typeface="+mn-ea"/>
              </a:rPr>
              <a:t>屏障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插入屏障和删除屏障各有优缺点，Dijkstra 的插入写屏障在标记开始时无需 STW，可直接开始，并发进行，但结束时需要 STW 来重新扫描栈，标记栈上引用的白色对象的存活；Yuasa 的删除写屏障则需要在 GC 开始时 STW 扫描堆栈来记录初始快照，这个过程会保护开始时刻的所有存活对象，但结束时无需 STW。</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Golang 中的混合写屏障满足的是变形的弱三色不变式，同样允许黑色对象引用白色对象，白色对象处于灰色保护状态，但是只由堆上的灰色对象保护。</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84430" y="5092065"/>
            <a:ext cx="11605260" cy="4768215"/>
          </a:xfrm>
          <a:prstGeom prst="rect">
            <a:avLst/>
          </a:prstGeom>
        </p:spPr>
      </p:pic>
      <p:sp>
        <p:nvSpPr>
          <p:cNvPr id="4" name="文本框 3"/>
          <p:cNvSpPr txBox="1"/>
          <p:nvPr/>
        </p:nvSpPr>
        <p:spPr>
          <a:xfrm>
            <a:off x="12484100" y="10546080"/>
            <a:ext cx="11805920" cy="7937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50800" tIns="50800" rIns="50800" bIns="50800" numCol="1" spcCol="38100" rtlCol="0" anchor="t" forceAA="0">
            <a:spAutoFit/>
          </a:bodyPr>
          <a:lstStyle/>
          <a:p>
            <a:pPr>
              <a:lnSpc>
                <a:spcPct val="150000"/>
              </a:lnSpc>
              <a:buFont typeface="Arial" panose="020B0604020202090204" pitchFamily="34" charset="0"/>
            </a:pPr>
            <a:r>
              <a:rPr kumimoji="1" lang="zh-CN">
                <a:solidFill>
                  <a:schemeClr val="bg1"/>
                </a:solidFill>
                <a:sym typeface="+mn-ea"/>
              </a:rPr>
              <a:t>Go1.8 混合写屏障结合了Yuasa的删除写屏障和Dijkstra的插入写屏障</a:t>
            </a:r>
            <a:endParaRPr kumimoji="0" lang="zh-CN" altLang="en-US"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pic>
        <p:nvPicPr>
          <p:cNvPr id="5" name="图片 4"/>
          <p:cNvPicPr>
            <a:picLocks noChangeAspect="1"/>
          </p:cNvPicPr>
          <p:nvPr/>
        </p:nvPicPr>
        <p:blipFill>
          <a:blip r:embed="rId2"/>
          <a:stretch>
            <a:fillRect/>
          </a:stretch>
        </p:blipFill>
        <p:spPr>
          <a:xfrm>
            <a:off x="15267305" y="1395095"/>
            <a:ext cx="6525260" cy="3392170"/>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Write Barrier - </a:t>
            </a:r>
            <a:r>
              <a:rPr kumimoji="1" lang="zh-CN" altLang="en-US">
                <a:sym typeface="+mn-ea"/>
              </a:rPr>
              <a:t>混合屏障</a:t>
            </a:r>
            <a:r>
              <a:rPr kumimoji="1" lang="en-US" altLang="zh-CN">
                <a:sym typeface="+mn-ea"/>
              </a:rPr>
              <a:t> </a:t>
            </a:r>
            <a:endParaRPr kumimoji="1" lang="en-US" altLang="zh-CN">
              <a:sym typeface="+mn-ea"/>
            </a:endParaRPr>
          </a:p>
        </p:txBody>
      </p:sp>
      <p:sp>
        <p:nvSpPr>
          <p:cNvPr id="7" name="文本占位符 6"/>
          <p:cNvSpPr>
            <a:spLocks noGrp="1"/>
          </p:cNvSpPr>
          <p:nvPr>
            <p:ph type="body" sz="quarter" idx="11"/>
          </p:nvPr>
        </p:nvSpPr>
        <p:spPr>
          <a:xfrm>
            <a:off x="2462530" y="2994025"/>
            <a:ext cx="9888855" cy="9595485"/>
          </a:xfrm>
        </p:spPr>
        <p:txBody>
          <a:bodyPr anchor="t" anchorCtr="0">
            <a:noAutofit/>
          </a:bodyPr>
          <a:lstStyle/>
          <a:p>
            <a:pPr>
              <a:lnSpc>
                <a:spcPct val="150000"/>
              </a:lnSpc>
              <a:buFont typeface="Arial" panose="020B0604020202090204" pitchFamily="34" charset="0"/>
            </a:pPr>
            <a:r>
              <a:rPr kumimoji="1" lang="zh-CN" sz="3600">
                <a:solidFill>
                  <a:schemeClr val="bg1"/>
                </a:solidFill>
                <a:sym typeface="+mn-ea"/>
              </a:rPr>
              <a:t>由于结合了 Yuasa 的删除写屏障和 Dijkstra 的插入写屏障的优点，只需要在开始时并发扫描各个goroutine 的栈，使其变黑并一直保持，这个过程不需要 STW，而标记结束后，因为栈在扫描后始终是黑色的，也无需再进行 re-scan 操作了，减少了 STW 的时间。</a:t>
            </a:r>
            <a:endParaRPr kumimoji="1" lang="zh-CN" sz="3600">
              <a:solidFill>
                <a:schemeClr val="bg1"/>
              </a:solidFill>
              <a:sym typeface="+mn-ea"/>
            </a:endParaRPr>
          </a:p>
          <a:p>
            <a:pPr>
              <a:lnSpc>
                <a:spcPct val="150000"/>
              </a:lnSpc>
              <a:buFont typeface="Arial" panose="020B0604020202090204" pitchFamily="34" charset="0"/>
            </a:pPr>
            <a:r>
              <a:rPr kumimoji="1" lang="zh-CN" sz="3200" i="1">
                <a:solidFill>
                  <a:schemeClr val="accent1"/>
                </a:solidFill>
                <a:sym typeface="+mn-ea"/>
              </a:rPr>
              <a:t>为了移除栈的重扫描过程，除了引入混合写屏障之外，在垃圾收集的标记阶段，我们还需要将创建的所有新对象都标记成黑色，防止新分配的栈内存和堆内存中的对象被错误地回收，因为栈内存在标记阶段最终都会变为黑色，所以不再需要重新扫描栈空间。</a:t>
            </a:r>
            <a:endParaRPr kumimoji="1" lang="zh-CN" sz="3200" i="1">
              <a:solidFill>
                <a:schemeClr val="accent1"/>
              </a:solidFill>
              <a:sym typeface="+mn-ea"/>
            </a:endParaRPr>
          </a:p>
          <a:p>
            <a:pPr>
              <a:lnSpc>
                <a:spcPct val="150000"/>
              </a:lnSpc>
              <a:buFont typeface="Arial" panose="020B0604020202090204" pitchFamily="34" charset="0"/>
            </a:pPr>
            <a:endParaRPr kumimoji="1" lang="zh-CN" sz="3200" i="1">
              <a:solidFill>
                <a:schemeClr val="accent1"/>
              </a:solidFill>
              <a:sym typeface="+mn-ea"/>
            </a:endParaRPr>
          </a:p>
        </p:txBody>
      </p:sp>
      <p:pic>
        <p:nvPicPr>
          <p:cNvPr id="8" name="图片 7"/>
          <p:cNvPicPr>
            <a:picLocks noChangeAspect="1"/>
          </p:cNvPicPr>
          <p:nvPr/>
        </p:nvPicPr>
        <p:blipFill>
          <a:blip r:embed="rId1"/>
          <a:stretch>
            <a:fillRect/>
          </a:stretch>
        </p:blipFill>
        <p:spPr>
          <a:xfrm>
            <a:off x="13662025" y="3291205"/>
            <a:ext cx="9770110" cy="9464040"/>
          </a:xfrm>
          <a:prstGeom prst="rect">
            <a:avLst/>
          </a:prstGeom>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10079355"/>
          </a:xfrm>
        </p:spPr>
        <p:txBody>
          <a:bodyPr anchor="t" anchorCtr="0">
            <a:noAutofit/>
          </a:bodyPr>
          <a:lstStyle/>
          <a:p>
            <a:pPr>
              <a:lnSpc>
                <a:spcPct val="150000"/>
              </a:lnSpc>
              <a:buFont typeface="Arial" panose="020B0604020202090204" pitchFamily="34" charset="0"/>
            </a:pPr>
            <a:r>
              <a:rPr kumimoji="1" lang="en-US" altLang="zh-CN" sz="3600">
                <a:solidFill>
                  <a:schemeClr val="bg1"/>
                </a:solidFill>
                <a:sym typeface="+mn-ea"/>
              </a:rPr>
              <a:t>Sweep </a:t>
            </a:r>
            <a:r>
              <a:rPr kumimoji="1" lang="zh-CN" altLang="en-US" sz="3600">
                <a:solidFill>
                  <a:schemeClr val="bg1"/>
                </a:solidFill>
                <a:sym typeface="+mn-ea"/>
              </a:rPr>
              <a:t>让 </a:t>
            </a:r>
            <a:r>
              <a:rPr kumimoji="1" lang="en-US" altLang="zh-CN" sz="3600">
                <a:solidFill>
                  <a:schemeClr val="bg1"/>
                </a:solidFill>
                <a:sym typeface="+mn-ea"/>
              </a:rPr>
              <a:t>Go </a:t>
            </a:r>
            <a:r>
              <a:rPr kumimoji="1" lang="zh-CN" altLang="en-US" sz="3600">
                <a:solidFill>
                  <a:schemeClr val="bg1"/>
                </a:solidFill>
                <a:sym typeface="+mn-ea"/>
              </a:rPr>
              <a:t>知道哪些内存可以重新分配使用，然而，</a:t>
            </a:r>
            <a:r>
              <a:rPr kumimoji="1" lang="en-US" altLang="zh-CN" sz="3600">
                <a:solidFill>
                  <a:schemeClr val="bg1"/>
                </a:solidFill>
                <a:sym typeface="+mn-ea"/>
              </a:rPr>
              <a:t>Sweep </a:t>
            </a:r>
            <a:r>
              <a:rPr kumimoji="1" lang="zh-CN" altLang="en-US" sz="3600">
                <a:solidFill>
                  <a:schemeClr val="bg1"/>
                </a:solidFill>
                <a:sym typeface="+mn-ea"/>
              </a:rPr>
              <a:t>过程并不会处理释放的对象内存置为</a:t>
            </a:r>
            <a:r>
              <a:rPr kumimoji="1" lang="en-US" altLang="zh-CN" sz="3600">
                <a:solidFill>
                  <a:schemeClr val="bg1"/>
                </a:solidFill>
                <a:sym typeface="+mn-ea"/>
              </a:rPr>
              <a:t>0</a:t>
            </a:r>
            <a:r>
              <a:rPr kumimoji="1" lang="zh-CN" altLang="en-US" sz="3600">
                <a:solidFill>
                  <a:schemeClr val="bg1"/>
                </a:solidFill>
                <a:sym typeface="+mn-ea"/>
              </a:rPr>
              <a:t>(</a:t>
            </a:r>
            <a:r>
              <a:rPr kumimoji="1" lang="en-US" altLang="zh-CN" sz="3600">
                <a:solidFill>
                  <a:schemeClr val="bg1"/>
                </a:solidFill>
                <a:sym typeface="+mn-ea"/>
              </a:rPr>
              <a:t>zeroing the memory</a:t>
            </a:r>
            <a:r>
              <a:rPr kumimoji="1" lang="zh-CN" altLang="en-US" sz="3600">
                <a:solidFill>
                  <a:schemeClr val="bg1"/>
                </a:solidFill>
                <a:sym typeface="+mn-ea"/>
              </a:rPr>
              <a:t>)。而是在分配重新使用的时候，重新 </a:t>
            </a:r>
            <a:r>
              <a:rPr kumimoji="1" lang="en-US" altLang="zh-CN" sz="3600">
                <a:solidFill>
                  <a:schemeClr val="bg1"/>
                </a:solidFill>
                <a:sym typeface="+mn-ea"/>
              </a:rPr>
              <a:t>reset bit</a:t>
            </a:r>
            <a:r>
              <a:rPr kumimoji="1" lang="zh-CN" altLang="en-US" sz="3600">
                <a:solidFill>
                  <a:schemeClr val="bg1"/>
                </a:solidFill>
                <a:sym typeface="+mn-ea"/>
              </a:rPr>
              <a:t>。</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600">
                <a:solidFill>
                  <a:schemeClr val="bg1"/>
                </a:solidFill>
                <a:sym typeface="+mn-ea"/>
              </a:rPr>
              <a:t>每个 </a:t>
            </a:r>
            <a:r>
              <a:rPr kumimoji="1" lang="en-US" altLang="zh-CN" sz="3600">
                <a:solidFill>
                  <a:schemeClr val="bg1"/>
                </a:solidFill>
                <a:sym typeface="+mn-ea"/>
              </a:rPr>
              <a:t>span </a:t>
            </a:r>
            <a:r>
              <a:rPr kumimoji="1" lang="zh-CN" altLang="en-US" sz="3600">
                <a:solidFill>
                  <a:schemeClr val="bg1"/>
                </a:solidFill>
                <a:sym typeface="+mn-ea"/>
              </a:rPr>
              <a:t>内有一个 </a:t>
            </a:r>
            <a:r>
              <a:rPr kumimoji="1" lang="en-US" altLang="zh-CN" sz="3600">
                <a:solidFill>
                  <a:schemeClr val="bg1"/>
                </a:solidFill>
                <a:sym typeface="+mn-ea"/>
              </a:rPr>
              <a:t>bitmap </a:t>
            </a:r>
            <a:r>
              <a:rPr kumimoji="1" lang="en-US" altLang="zh-CN" sz="3600">
                <a:solidFill>
                  <a:schemeClr val="accent2"/>
                </a:solidFill>
                <a:sym typeface="+mn-ea"/>
              </a:rPr>
              <a:t>allocBits</a:t>
            </a:r>
            <a:r>
              <a:rPr kumimoji="1" lang="zh-CN" altLang="en-US" sz="3600">
                <a:solidFill>
                  <a:schemeClr val="bg1"/>
                </a:solidFill>
                <a:sym typeface="+mn-ea"/>
              </a:rPr>
              <a:t>，他表示上一次 GC 之后每一个 </a:t>
            </a:r>
            <a:r>
              <a:rPr kumimoji="1" lang="en-US" altLang="zh-CN" sz="3600">
                <a:solidFill>
                  <a:schemeClr val="bg1"/>
                </a:solidFill>
                <a:sym typeface="+mn-ea"/>
              </a:rPr>
              <a:t>object </a:t>
            </a:r>
            <a:r>
              <a:rPr kumimoji="1" lang="zh-CN" altLang="en-US" sz="3600">
                <a:solidFill>
                  <a:schemeClr val="bg1"/>
                </a:solidFill>
                <a:sym typeface="+mn-ea"/>
              </a:rPr>
              <a:t>的分配情况，</a:t>
            </a:r>
            <a:r>
              <a:rPr kumimoji="1" lang="en-US" altLang="zh-CN" sz="3600">
                <a:solidFill>
                  <a:schemeClr val="bg1"/>
                </a:solidFill>
                <a:sym typeface="+mn-ea"/>
              </a:rPr>
              <a:t>1</a:t>
            </a:r>
            <a:r>
              <a:rPr kumimoji="1" lang="zh-CN" altLang="en-US" sz="3600">
                <a:solidFill>
                  <a:schemeClr val="bg1"/>
                </a:solidFill>
                <a:sym typeface="+mn-ea"/>
              </a:rPr>
              <a:t>：表示已分配，</a:t>
            </a:r>
            <a:r>
              <a:rPr kumimoji="1" lang="en-US" altLang="zh-CN" sz="3600">
                <a:solidFill>
                  <a:schemeClr val="bg1"/>
                </a:solidFill>
                <a:sym typeface="+mn-ea"/>
              </a:rPr>
              <a:t>0</a:t>
            </a:r>
            <a:r>
              <a:rPr kumimoji="1" lang="zh-CN" altLang="en-US" sz="3600">
                <a:solidFill>
                  <a:schemeClr val="bg1"/>
                </a:solidFill>
                <a:sym typeface="+mn-ea"/>
              </a:rPr>
              <a:t>：表示未使用或释放。</a:t>
            </a:r>
            <a:endParaRPr kumimoji="1" lang="zh-CN" altLang="en-US" sz="3600">
              <a:solidFill>
                <a:schemeClr val="bg1"/>
              </a:solidFill>
              <a:sym typeface="+mn-ea"/>
            </a:endParaRPr>
          </a:p>
          <a:p>
            <a:pPr>
              <a:lnSpc>
                <a:spcPct val="150000"/>
              </a:lnSpc>
              <a:buFont typeface="Arial" panose="020B0604020202090204" pitchFamily="34" charset="0"/>
            </a:pPr>
            <a:r>
              <a:rPr kumimoji="1" lang="zh-CN" altLang="en-US" sz="3200" i="1">
                <a:solidFill>
                  <a:schemeClr val="accent1"/>
                </a:solidFill>
                <a:sym typeface="+mn-ea"/>
              </a:rPr>
              <a:t>内部还使用了 </a:t>
            </a:r>
            <a:r>
              <a:rPr kumimoji="1" lang="en-US" altLang="zh-CN" sz="3200" i="1">
                <a:solidFill>
                  <a:schemeClr val="accent1"/>
                </a:solidFill>
                <a:sym typeface="+mn-ea"/>
              </a:rPr>
              <a:t>uint64</a:t>
            </a:r>
            <a:r>
              <a:rPr kumimoji="1" lang="zh-CN" altLang="en-US" sz="3200" i="1">
                <a:solidFill>
                  <a:schemeClr val="accent1"/>
                </a:solidFill>
                <a:sym typeface="+mn-ea"/>
              </a:rPr>
              <a:t> </a:t>
            </a:r>
            <a:r>
              <a:rPr kumimoji="1" lang="en-US" altLang="zh-CN" sz="3200" i="1">
                <a:solidFill>
                  <a:schemeClr val="accent1"/>
                </a:solidFill>
                <a:sym typeface="+mn-ea"/>
              </a:rPr>
              <a:t>allocCache</a:t>
            </a:r>
            <a:r>
              <a:rPr kumimoji="1" lang="zh-CN" altLang="en-US" sz="3200" i="1">
                <a:solidFill>
                  <a:schemeClr val="accent1"/>
                </a:solidFill>
                <a:sym typeface="+mn-ea"/>
              </a:rPr>
              <a:t>(deBruijn)，加速寻找 </a:t>
            </a:r>
            <a:r>
              <a:rPr kumimoji="1" lang="en-US" altLang="zh-CN" sz="3200" i="1">
                <a:solidFill>
                  <a:schemeClr val="accent1"/>
                </a:solidFill>
                <a:sym typeface="+mn-ea"/>
              </a:rPr>
              <a:t>freeobject</a:t>
            </a:r>
            <a:r>
              <a:rPr kumimoji="1" lang="zh-CN" altLang="en-US" sz="3200" i="1">
                <a:solidFill>
                  <a:schemeClr val="accent1"/>
                </a:solidFill>
                <a:sym typeface="+mn-ea"/>
              </a:rPr>
              <a:t>。</a:t>
            </a:r>
            <a:endParaRPr kumimoji="1" lang="zh-CN" altLang="en-US"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2548870" y="3263900"/>
            <a:ext cx="11656060" cy="5499735"/>
          </a:xfrm>
          <a:prstGeom prst="rect">
            <a:avLst/>
          </a:prstGeom>
        </p:spPr>
      </p:pic>
      <p:pic>
        <p:nvPicPr>
          <p:cNvPr id="3" name="图片 2"/>
          <p:cNvPicPr>
            <a:picLocks noChangeAspect="1"/>
          </p:cNvPicPr>
          <p:nvPr/>
        </p:nvPicPr>
        <p:blipFill>
          <a:blip r:embed="rId2"/>
          <a:stretch>
            <a:fillRect/>
          </a:stretch>
        </p:blipFill>
        <p:spPr>
          <a:xfrm>
            <a:off x="13362940" y="9164320"/>
            <a:ext cx="10027920" cy="4244975"/>
          </a:xfrm>
          <a:prstGeom prst="rect">
            <a:avLst/>
          </a:prstGeom>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sz="3600">
                <a:solidFill>
                  <a:schemeClr val="bg1"/>
                </a:solidFill>
                <a:sym typeface="+mn-ea"/>
              </a:rPr>
              <a:t>GC 将会启动去释放不再被使用的内存。在标记期间，GC 会用一个位图 </a:t>
            </a:r>
            <a:r>
              <a:rPr kumimoji="1" sz="3600">
                <a:solidFill>
                  <a:schemeClr val="accent2"/>
                </a:solidFill>
                <a:sym typeface="+mn-ea"/>
              </a:rPr>
              <a:t>gcmarkBits </a:t>
            </a:r>
            <a:r>
              <a:rPr kumimoji="1" sz="3600">
                <a:solidFill>
                  <a:schemeClr val="bg1"/>
                </a:solidFill>
                <a:sym typeface="+mn-ea"/>
              </a:rPr>
              <a:t>来跟踪在使用中的内存。</a:t>
            </a:r>
            <a:endParaRPr kumimoji="1" sz="3600">
              <a:solidFill>
                <a:schemeClr val="bg1"/>
              </a:solidFill>
              <a:sym typeface="+mn-ea"/>
            </a:endParaRPr>
          </a:p>
          <a:p>
            <a:pPr>
              <a:lnSpc>
                <a:spcPct val="150000"/>
              </a:lnSpc>
              <a:buFont typeface="Arial" panose="020B0604020202090204" pitchFamily="34" charset="0"/>
            </a:pPr>
            <a:r>
              <a:rPr kumimoji="1" sz="3200" i="1">
                <a:solidFill>
                  <a:schemeClr val="accent1"/>
                </a:solidFill>
                <a:sym typeface="+mn-ea"/>
              </a:rPr>
              <a:t>正在被使用的内存被标记为黑色，然而当前执行并不能够到达的那些内存会保持为白色。</a:t>
            </a:r>
            <a:endParaRPr kumimoji="1" sz="3200" i="1">
              <a:solidFill>
                <a:schemeClr val="accent1"/>
              </a:solidFill>
              <a:sym typeface="+mn-ea"/>
            </a:endParaRPr>
          </a:p>
          <a:p>
            <a:pPr>
              <a:lnSpc>
                <a:spcPct val="150000"/>
              </a:lnSpc>
              <a:buFont typeface="Arial" panose="020B0604020202090204" pitchFamily="34" charset="0"/>
            </a:pPr>
            <a:r>
              <a:rPr kumimoji="1" sz="3200" i="1">
                <a:solidFill>
                  <a:schemeClr val="accent1"/>
                </a:solidFill>
                <a:sym typeface="+mn-ea"/>
              </a:rPr>
              <a:t>现在，我们可以使用 g</a:t>
            </a:r>
            <a:r>
              <a:rPr kumimoji="1" lang="en-US" sz="3200" i="1">
                <a:solidFill>
                  <a:schemeClr val="accent1"/>
                </a:solidFill>
                <a:sym typeface="+mn-ea"/>
              </a:rPr>
              <a:t>c</a:t>
            </a:r>
            <a:r>
              <a:rPr kumimoji="1" sz="3200" i="1">
                <a:solidFill>
                  <a:schemeClr val="accent1"/>
                </a:solidFill>
                <a:sym typeface="+mn-ea"/>
              </a:rPr>
              <a:t>markBits 精确查看可用于分配的内存。Go 使用 g</a:t>
            </a:r>
            <a:r>
              <a:rPr kumimoji="1" lang="en-US" sz="3200" i="1">
                <a:solidFill>
                  <a:schemeClr val="accent1"/>
                </a:solidFill>
                <a:sym typeface="+mn-ea"/>
              </a:rPr>
              <a:t>c</a:t>
            </a:r>
            <a:r>
              <a:rPr kumimoji="1" sz="3200" i="1">
                <a:solidFill>
                  <a:schemeClr val="accent1"/>
                </a:solidFill>
                <a:sym typeface="+mn-ea"/>
              </a:rPr>
              <a:t>markBits </a:t>
            </a:r>
            <a:r>
              <a:rPr kumimoji="1" lang="zh-CN" sz="3200" i="1">
                <a:solidFill>
                  <a:schemeClr val="accent1"/>
                </a:solidFill>
                <a:sym typeface="+mn-ea"/>
              </a:rPr>
              <a:t>赋值</a:t>
            </a:r>
            <a:r>
              <a:rPr kumimoji="1" sz="3200" i="1">
                <a:solidFill>
                  <a:schemeClr val="accent1"/>
                </a:solidFill>
                <a:sym typeface="+mn-ea"/>
              </a:rPr>
              <a:t>了 allocBits</a:t>
            </a:r>
            <a:r>
              <a:rPr kumimoji="1" lang="zh-CN" sz="3200" i="1">
                <a:solidFill>
                  <a:schemeClr val="accent1"/>
                </a:solidFill>
                <a:sym typeface="+mn-ea"/>
              </a:rPr>
              <a:t>，</a:t>
            </a:r>
            <a:r>
              <a:rPr kumimoji="1" sz="3200" i="1">
                <a:solidFill>
                  <a:schemeClr val="accent1"/>
                </a:solidFill>
                <a:sym typeface="+mn-ea"/>
              </a:rPr>
              <a:t>这个操作就是内存清理</a:t>
            </a:r>
            <a:r>
              <a:rPr kumimoji="1" lang="zh-CN" sz="3200" i="1">
                <a:solidFill>
                  <a:schemeClr val="accent1"/>
                </a:solidFill>
                <a:sym typeface="+mn-ea"/>
              </a:rPr>
              <a:t>。</a:t>
            </a:r>
            <a:endParaRPr kumimoji="1" lang="zh-CN" sz="3200" i="1">
              <a:solidFill>
                <a:schemeClr val="accent1"/>
              </a:solidFill>
              <a:sym typeface="+mn-ea"/>
            </a:endParaRPr>
          </a:p>
          <a:p>
            <a:pPr>
              <a:lnSpc>
                <a:spcPct val="150000"/>
              </a:lnSpc>
              <a:buFont typeface="Arial" panose="020B0604020202090204" pitchFamily="34" charset="0"/>
            </a:pPr>
            <a:r>
              <a:rPr kumimoji="1" lang="zh-CN" sz="3200" i="1">
                <a:solidFill>
                  <a:schemeClr val="accent1"/>
                </a:solidFill>
                <a:sym typeface="+mn-ea"/>
              </a:rPr>
              <a:t>然而必须每个 </a:t>
            </a:r>
            <a:r>
              <a:rPr kumimoji="1" lang="en-US" altLang="zh-CN" sz="3200" i="1">
                <a:solidFill>
                  <a:schemeClr val="accent1"/>
                </a:solidFill>
                <a:sym typeface="+mn-ea"/>
              </a:rPr>
              <a:t>span </a:t>
            </a:r>
            <a:r>
              <a:rPr kumimoji="1" lang="zh-CN" altLang="en-US" sz="3200" i="1">
                <a:solidFill>
                  <a:schemeClr val="accent1"/>
                </a:solidFill>
                <a:sym typeface="+mn-ea"/>
              </a:rPr>
              <a:t>都来一次类似的处理，需要耗费大量时间。Go 的目标是在清理内存时不阻碍执行，并为此提供了两种策略。</a:t>
            </a:r>
            <a:endParaRPr kumimoji="1" lang="zh-CN" altLang="en-US" sz="3200" i="1">
              <a:solidFill>
                <a:schemeClr val="accent1"/>
              </a:solidFill>
              <a:sym typeface="+mn-ea"/>
            </a:endParaRPr>
          </a:p>
        </p:txBody>
      </p:sp>
      <p:pic>
        <p:nvPicPr>
          <p:cNvPr id="8" name="图片 7"/>
          <p:cNvPicPr>
            <a:picLocks noChangeAspect="1"/>
          </p:cNvPicPr>
          <p:nvPr/>
        </p:nvPicPr>
        <p:blipFill>
          <a:blip r:embed="rId1"/>
          <a:stretch>
            <a:fillRect/>
          </a:stretch>
        </p:blipFill>
        <p:spPr>
          <a:xfrm>
            <a:off x="12527915" y="4185285"/>
            <a:ext cx="11718925" cy="6525260"/>
          </a:xfrm>
          <a:prstGeom prst="rect">
            <a:avLst/>
          </a:prstGeom>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lang="en-US" sz="3600">
                <a:sym typeface="+mn-ea"/>
              </a:rPr>
              <a:t>Go </a:t>
            </a:r>
            <a:r>
              <a:rPr kumimoji="1" lang="zh-CN" altLang="en-US" sz="3600">
                <a:sym typeface="+mn-ea"/>
              </a:rPr>
              <a:t>提供两种方式来清理内存：</a:t>
            </a:r>
            <a:endParaRPr kumimoji="1" lang="zh-CN" altLang="en-US" sz="3600">
              <a:sym typeface="+mn-ea"/>
            </a:endParaRPr>
          </a:p>
          <a:p>
            <a:pPr marL="571500" indent="-571500">
              <a:lnSpc>
                <a:spcPct val="150000"/>
              </a:lnSpc>
              <a:buFont typeface="Arial" panose="020B0604020202090204" pitchFamily="34" charset="0"/>
              <a:buChar char="•"/>
            </a:pPr>
            <a:r>
              <a:rPr kumimoji="1" lang="zh-CN" sz="3200" i="1">
                <a:solidFill>
                  <a:schemeClr val="accent1"/>
                </a:solidFill>
                <a:sym typeface="+mn-ea"/>
              </a:rPr>
              <a:t>在后台启动一个 </a:t>
            </a:r>
            <a:r>
              <a:rPr kumimoji="1" lang="en-US" altLang="zh-CN" sz="3200" i="1">
                <a:solidFill>
                  <a:schemeClr val="accent1"/>
                </a:solidFill>
                <a:sym typeface="+mn-ea"/>
              </a:rPr>
              <a:t>worker </a:t>
            </a:r>
            <a:r>
              <a:rPr kumimoji="1" lang="zh-CN" altLang="en-US" sz="3200" i="1">
                <a:solidFill>
                  <a:schemeClr val="accent1"/>
                </a:solidFill>
                <a:sym typeface="+mn-ea"/>
              </a:rPr>
              <a:t>等待清理内存，一个一个 </a:t>
            </a:r>
            <a:r>
              <a:rPr kumimoji="1" lang="en-US" altLang="zh-CN" sz="3200" i="1">
                <a:solidFill>
                  <a:schemeClr val="accent1"/>
                </a:solidFill>
                <a:sym typeface="+mn-ea"/>
              </a:rPr>
              <a:t>mspan </a:t>
            </a:r>
            <a:r>
              <a:rPr kumimoji="1" lang="zh-CN" altLang="en-US" sz="3200" i="1">
                <a:solidFill>
                  <a:schemeClr val="accent1"/>
                </a:solidFill>
                <a:sym typeface="+mn-ea"/>
              </a:rPr>
              <a:t>处理</a:t>
            </a:r>
            <a:endParaRPr kumimoji="1" lang="zh-CN" altLang="en-US" sz="3600">
              <a:sym typeface="+mn-ea"/>
            </a:endParaRPr>
          </a:p>
          <a:p>
            <a:pPr>
              <a:lnSpc>
                <a:spcPct val="150000"/>
              </a:lnSpc>
              <a:buFont typeface="Arial" panose="020B0604020202090204" pitchFamily="34" charset="0"/>
            </a:pPr>
            <a:r>
              <a:rPr kumimoji="1" sz="3200" i="1">
                <a:solidFill>
                  <a:schemeClr val="accent2"/>
                </a:solidFill>
                <a:sym typeface="+mn-ea"/>
              </a:rPr>
              <a:t>当开始运行程序时，Go 将设置一个后台运行的 Worker(唯一的任务就是去清理内存)，它将进入睡眠状态并等待内存段扫描</a:t>
            </a:r>
            <a:r>
              <a:rPr kumimoji="1" lang="zh-CN" sz="3200" i="1">
                <a:solidFill>
                  <a:schemeClr val="accent2"/>
                </a:solidFill>
                <a:sym typeface="+mn-ea"/>
              </a:rPr>
              <a:t>。</a:t>
            </a:r>
            <a:endParaRPr kumimoji="1" lang="zh-CN" altLang="en-US" sz="3600">
              <a:sym typeface="+mn-ea"/>
            </a:endParaRPr>
          </a:p>
          <a:p>
            <a:pPr marL="571500" indent="-571500">
              <a:lnSpc>
                <a:spcPct val="150000"/>
              </a:lnSpc>
              <a:buFont typeface="Arial" panose="020B0604020202090204" pitchFamily="34" charset="0"/>
              <a:buChar char="•"/>
            </a:pPr>
            <a:r>
              <a:rPr kumimoji="1" lang="zh-CN" altLang="en-US" sz="3200" i="1">
                <a:solidFill>
                  <a:schemeClr val="accent1"/>
                </a:solidFill>
                <a:sym typeface="+mn-ea"/>
              </a:rPr>
              <a:t>当申请分配内存时候 </a:t>
            </a:r>
            <a:r>
              <a:rPr kumimoji="1" lang="en-US" altLang="zh-CN" sz="3200" i="1">
                <a:solidFill>
                  <a:schemeClr val="accent1"/>
                </a:solidFill>
                <a:sym typeface="+mn-ea"/>
              </a:rPr>
              <a:t>lazy </a:t>
            </a:r>
            <a:r>
              <a:rPr kumimoji="1" lang="zh-CN" altLang="en-US" sz="3200" i="1">
                <a:solidFill>
                  <a:schemeClr val="accent1"/>
                </a:solidFill>
                <a:sym typeface="+mn-ea"/>
              </a:rPr>
              <a:t>触发</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当应用程序 goroutine 尝试在堆内存中分配新内存时，会触发该操作。清理导致的延迟和吞吐量降低被分散到每次内存分配时。</a:t>
            </a:r>
            <a:endParaRPr kumimoji="1" sz="3600">
              <a:sym typeface="+mn-ea"/>
            </a:endParaRPr>
          </a:p>
          <a:p>
            <a:pPr>
              <a:lnSpc>
                <a:spcPct val="150000"/>
              </a:lnSpc>
              <a:buFont typeface="Arial" panose="020B0604020202090204" pitchFamily="34" charset="0"/>
            </a:pPr>
            <a:endParaRPr kumimoji="1" lang="zh-CN" sz="3600">
              <a:sym typeface="+mn-ea"/>
            </a:endParaRPr>
          </a:p>
        </p:txBody>
      </p:sp>
      <p:pic>
        <p:nvPicPr>
          <p:cNvPr id="2" name="图片 1"/>
          <p:cNvPicPr>
            <a:picLocks noChangeAspect="1"/>
          </p:cNvPicPr>
          <p:nvPr/>
        </p:nvPicPr>
        <p:blipFill>
          <a:blip r:embed="rId1"/>
          <a:stretch>
            <a:fillRect/>
          </a:stretch>
        </p:blipFill>
        <p:spPr>
          <a:xfrm>
            <a:off x="12530455" y="4103370"/>
            <a:ext cx="11762740" cy="550989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fontScale="90000"/>
          </a:bodyPr>
          <a:lstStyle/>
          <a:p>
            <a:r>
              <a:rPr kumimoji="1" lang="en-US" altLang="zh-CN"/>
              <a:t>Goroutine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Goroutine</a:t>
            </a:r>
            <a:endParaRPr kumimoji="1" lang="zh-CN" altLang="en-US"/>
          </a:p>
          <a:p>
            <a:pPr marL="742950" indent="-742950">
              <a:buFont typeface="+mj-lt"/>
              <a:buAutoNum type="alphaLcParenR"/>
            </a:pPr>
            <a:r>
              <a:rPr kumimoji="1" lang="en-US" altLang="zh-CN">
                <a:solidFill>
                  <a:schemeClr val="accent1">
                    <a:lumMod val="60000"/>
                    <a:lumOff val="40000"/>
                  </a:schemeClr>
                </a:solidFill>
              </a:rPr>
              <a:t>GMP </a:t>
            </a:r>
            <a:r>
              <a:rPr kumimoji="1" lang="zh-CN" altLang="en-US">
                <a:solidFill>
                  <a:schemeClr val="accent1">
                    <a:lumMod val="60000"/>
                    <a:lumOff val="40000"/>
                  </a:schemeClr>
                </a:solidFill>
              </a:rPr>
              <a:t>调度模型</a:t>
            </a:r>
            <a:endParaRPr kumimoji="1" lang="zh-CN" altLang="en-US"/>
          </a:p>
          <a:p>
            <a:pPr marL="742950" indent="-742950">
              <a:buFont typeface="+mj-lt"/>
              <a:buAutoNum type="alphaLcParenR"/>
            </a:pPr>
            <a:r>
              <a:rPr kumimoji="1" lang="en-US" altLang="zh-CN"/>
              <a:t>Work-stealing </a:t>
            </a:r>
            <a:r>
              <a:rPr kumimoji="1" lang="zh-CN" altLang="en-US"/>
              <a:t>调度算法</a:t>
            </a:r>
            <a:endParaRPr kumimoji="1" lang="zh-CN" altLang="en-US"/>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Sweep</a:t>
            </a:r>
            <a:endParaRPr kumimoji="1" lang="en-US" altLang="zh-CN">
              <a:sym typeface="+mn-ea"/>
            </a:endParaRPr>
          </a:p>
        </p:txBody>
      </p:sp>
      <p:sp>
        <p:nvSpPr>
          <p:cNvPr id="7" name="文本占位符 6"/>
          <p:cNvSpPr>
            <a:spLocks noGrp="1"/>
          </p:cNvSpPr>
          <p:nvPr>
            <p:ph type="body" sz="quarter" idx="11"/>
          </p:nvPr>
        </p:nvSpPr>
        <p:spPr>
          <a:xfrm>
            <a:off x="1703705" y="2832100"/>
            <a:ext cx="10092055" cy="10674350"/>
          </a:xfrm>
        </p:spPr>
        <p:txBody>
          <a:bodyPr anchor="t" anchorCtr="0">
            <a:noAutofit/>
          </a:bodyPr>
          <a:lstStyle/>
          <a:p>
            <a:pPr>
              <a:lnSpc>
                <a:spcPct val="150000"/>
              </a:lnSpc>
              <a:buFont typeface="Arial" panose="020B0604020202090204" pitchFamily="34" charset="0"/>
            </a:pPr>
            <a:r>
              <a:rPr kumimoji="1" sz="3600">
                <a:sym typeface="+mn-ea"/>
              </a:rPr>
              <a:t>清理内存段的第二种方式是即时执行。但是，由于这些内存段已经被分发到每一个处理器 </a:t>
            </a:r>
            <a:r>
              <a:rPr kumimoji="1" lang="en-US" sz="3600">
                <a:sym typeface="+mn-ea"/>
              </a:rPr>
              <a:t>P </a:t>
            </a:r>
            <a:r>
              <a:rPr kumimoji="1" sz="3600">
                <a:sym typeface="+mn-ea"/>
              </a:rPr>
              <a:t>的本地缓存 mcache 中，因此很难追踪首先清理哪些内存。这就是为什么 Go 首先将所有内存段移动到 mcentral 的原因。然后，它将会让本地缓存 mcache 再次请求它们，去即时清理</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sz="3200" i="1">
                <a:solidFill>
                  <a:schemeClr val="accent1"/>
                </a:solidFill>
                <a:sym typeface="+mn-ea"/>
              </a:rPr>
              <a:t>即时扫描确保所有内存段在保存资源的过程中都会得到清理，同时会保存资源以及不会阻塞程序执行。</a:t>
            </a:r>
            <a:endParaRPr kumimoji="1" lang="zh-CN" sz="3200" i="1">
              <a:solidFill>
                <a:schemeClr val="accent1"/>
              </a:solidFill>
              <a:sym typeface="+mn-ea"/>
            </a:endParaRPr>
          </a:p>
          <a:p>
            <a:pPr>
              <a:lnSpc>
                <a:spcPct val="150000"/>
              </a:lnSpc>
              <a:buFont typeface="Arial" panose="020B0604020202090204" pitchFamily="34" charset="0"/>
            </a:pPr>
            <a:r>
              <a:rPr kumimoji="1" lang="zh-CN" altLang="zh-CN" sz="3200" i="1">
                <a:solidFill>
                  <a:schemeClr val="accent2"/>
                </a:solidFill>
                <a:sym typeface="+mn-ea"/>
              </a:rPr>
              <a:t>由于后台只有一个 worker 在清理内存块，清理过程可能会花费一些时间。但是，我们可能想知道如果另一个 GC 周期在一次清理过程中启动会发生什么。在这种情况下，这个运行 GC 的 Goroutine 就会在开始标记阶段前去协助完成剩余的清理工作。</a:t>
            </a:r>
            <a:endParaRPr kumimoji="1" lang="zh-CN" altLang="zh-CN" sz="3200" i="1">
              <a:solidFill>
                <a:schemeClr val="accent2"/>
              </a:solidFill>
              <a:sym typeface="+mn-ea"/>
            </a:endParaRPr>
          </a:p>
        </p:txBody>
      </p:sp>
      <p:pic>
        <p:nvPicPr>
          <p:cNvPr id="3" name="图片 2"/>
          <p:cNvPicPr>
            <a:picLocks noChangeAspect="1"/>
          </p:cNvPicPr>
          <p:nvPr/>
        </p:nvPicPr>
        <p:blipFill>
          <a:blip r:embed="rId1"/>
          <a:stretch>
            <a:fillRect/>
          </a:stretch>
        </p:blipFill>
        <p:spPr>
          <a:xfrm>
            <a:off x="11983720" y="1201420"/>
            <a:ext cx="12194540" cy="6178550"/>
          </a:xfrm>
          <a:prstGeom prst="rect">
            <a:avLst/>
          </a:prstGeom>
        </p:spPr>
      </p:pic>
      <p:pic>
        <p:nvPicPr>
          <p:cNvPr id="5" name="图片 4"/>
          <p:cNvPicPr>
            <a:picLocks noChangeAspect="1"/>
          </p:cNvPicPr>
          <p:nvPr/>
        </p:nvPicPr>
        <p:blipFill>
          <a:blip r:embed="rId2"/>
          <a:stretch>
            <a:fillRect/>
          </a:stretch>
        </p:blipFill>
        <p:spPr>
          <a:xfrm>
            <a:off x="11983720" y="7583170"/>
            <a:ext cx="12194540" cy="5923280"/>
          </a:xfrm>
          <a:prstGeom prst="rect">
            <a:avLst/>
          </a:prstGeom>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GC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bg1"/>
                </a:solidFill>
              </a:rPr>
              <a:t>Tri-color Mark </a:t>
            </a:r>
            <a:r>
              <a:rPr kumimoji="1" lang="en-US">
                <a:solidFill>
                  <a:schemeClr val="bg1"/>
                </a:solidFill>
              </a:rPr>
              <a:t>&amp; Sweep</a:t>
            </a:r>
            <a:endParaRPr kumimoji="1"/>
          </a:p>
          <a:p>
            <a:pPr marL="742950" indent="-742950">
              <a:buFont typeface="+mj-lt"/>
              <a:buAutoNum type="alphaLcParenR"/>
            </a:pPr>
            <a:r>
              <a:rPr kumimoji="1" lang="en-US">
                <a:solidFill>
                  <a:schemeClr val="bg1"/>
                </a:solidFill>
                <a:sym typeface="+mn-ea"/>
              </a:rPr>
              <a:t>Write Barrier</a:t>
            </a:r>
            <a:endParaRPr kumimoji="1" lang="en-US">
              <a:solidFill>
                <a:schemeClr val="accent1"/>
              </a:solidFill>
              <a:sym typeface="+mn-ea"/>
            </a:endParaRPr>
          </a:p>
          <a:p>
            <a:pPr marL="742950" indent="-742950">
              <a:buFont typeface="+mj-lt"/>
              <a:buAutoNum type="alphaLcParenR"/>
            </a:pPr>
            <a:r>
              <a:rPr kumimoji="1" lang="en-US">
                <a:solidFill>
                  <a:schemeClr val="accent1"/>
                </a:solidFill>
                <a:sym typeface="+mn-ea"/>
              </a:rPr>
              <a:t>Stop The World</a:t>
            </a:r>
            <a:endParaRPr kumimoji="1" lang="en-US">
              <a:solidFill>
                <a:schemeClr val="accent1"/>
              </a:solidFill>
              <a:sym typeface="+mn-ea"/>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STW</a:t>
            </a:r>
            <a:endParaRPr kumimoji="1" lang="en-US" altLang="zh-CN">
              <a:sym typeface="+mn-ea"/>
            </a:endParaRPr>
          </a:p>
        </p:txBody>
      </p:sp>
      <p:sp>
        <p:nvSpPr>
          <p:cNvPr id="7" name="文本占位符 6"/>
          <p:cNvSpPr>
            <a:spLocks noGrp="1"/>
          </p:cNvSpPr>
          <p:nvPr>
            <p:ph type="body" sz="quarter" idx="11"/>
          </p:nvPr>
        </p:nvSpPr>
        <p:spPr>
          <a:xfrm>
            <a:off x="2462530" y="2994025"/>
            <a:ext cx="9888855" cy="9891395"/>
          </a:xfrm>
        </p:spPr>
        <p:txBody>
          <a:bodyPr anchor="t" anchorCtr="0">
            <a:noAutofit/>
          </a:bodyPr>
          <a:lstStyle/>
          <a:p>
            <a:pPr>
              <a:lnSpc>
                <a:spcPct val="150000"/>
              </a:lnSpc>
              <a:buFont typeface="Arial" panose="020B0604020202090204" pitchFamily="34" charset="0"/>
            </a:pPr>
            <a:r>
              <a:rPr kumimoji="1" sz="3600">
                <a:sym typeface="+mn-ea"/>
              </a:rPr>
              <a:t>在垃圾回收机制 (GC) 中，"Stop the World" (STW) 是一个重要阶段。顾名思义， 在 "Stop the World" 阶段， 当前运行的所有程序将被暂停， 扫描内存的 root 节点和添加写屏障 (write barrier) 。</a:t>
            </a:r>
            <a:endParaRPr kumimoji="1" sz="3600">
              <a:sym typeface="+mn-ea"/>
            </a:endParaRPr>
          </a:p>
          <a:p>
            <a:pPr>
              <a:lnSpc>
                <a:spcPct val="150000"/>
              </a:lnSpc>
              <a:buFont typeface="Arial" panose="020B0604020202090204" pitchFamily="34" charset="0"/>
            </a:pPr>
            <a:r>
              <a:rPr kumimoji="1" sz="3200" i="1">
                <a:solidFill>
                  <a:schemeClr val="accent1"/>
                </a:solidFill>
                <a:sym typeface="+mn-ea"/>
              </a:rPr>
              <a:t>这个阶段的第一步， 是抢占所有正在运行的 goroutine</a:t>
            </a:r>
            <a:r>
              <a:rPr kumimoji="1" lang="zh-CN" sz="3200" i="1">
                <a:solidFill>
                  <a:schemeClr val="accent1"/>
                </a:solidFill>
                <a:sym typeface="+mn-ea"/>
              </a:rPr>
              <a:t>，被抢占之后， 这些 goroutine 会被悬停在一个相对安全的状态。</a:t>
            </a:r>
            <a:endParaRPr kumimoji="1" lang="zh-CN" sz="3200" i="1">
              <a:solidFill>
                <a:schemeClr val="accent1"/>
              </a:solidFill>
              <a:sym typeface="+mn-ea"/>
            </a:endParaRPr>
          </a:p>
        </p:txBody>
      </p:sp>
      <p:pic>
        <p:nvPicPr>
          <p:cNvPr id="2" name="图片 1"/>
          <p:cNvPicPr>
            <a:picLocks noChangeAspect="1"/>
          </p:cNvPicPr>
          <p:nvPr/>
        </p:nvPicPr>
        <p:blipFill>
          <a:blip r:embed="rId1"/>
          <a:stretch>
            <a:fillRect/>
          </a:stretch>
        </p:blipFill>
        <p:spPr>
          <a:xfrm>
            <a:off x="13839190" y="2994025"/>
            <a:ext cx="9902190" cy="9113520"/>
          </a:xfrm>
          <a:prstGeom prst="rect">
            <a:avLst/>
          </a:prstGeom>
        </p:spPr>
      </p:pic>
      <p:pic>
        <p:nvPicPr>
          <p:cNvPr id="3" name="图片 2"/>
          <p:cNvPicPr>
            <a:picLocks noChangeAspect="1"/>
          </p:cNvPicPr>
          <p:nvPr/>
        </p:nvPicPr>
        <p:blipFill>
          <a:blip r:embed="rId2"/>
          <a:stretch>
            <a:fillRect/>
          </a:stretch>
        </p:blipFill>
        <p:spPr>
          <a:xfrm>
            <a:off x="14025880" y="10067290"/>
            <a:ext cx="2867025" cy="1672590"/>
          </a:xfrm>
          <a:prstGeom prst="rect">
            <a:avLst/>
          </a:prstGeom>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STW</a:t>
            </a:r>
            <a:endParaRPr kumimoji="1" lang="en-US" altLang="zh-CN">
              <a:sym typeface="+mn-ea"/>
            </a:endParaRPr>
          </a:p>
        </p:txBody>
      </p:sp>
      <p:sp>
        <p:nvSpPr>
          <p:cNvPr id="7" name="文本占位符 6"/>
          <p:cNvSpPr>
            <a:spLocks noGrp="1"/>
          </p:cNvSpPr>
          <p:nvPr>
            <p:ph type="body" sz="quarter" idx="11"/>
          </p:nvPr>
        </p:nvSpPr>
        <p:spPr>
          <a:xfrm>
            <a:off x="2462530" y="2994025"/>
            <a:ext cx="12019915" cy="4222750"/>
          </a:xfrm>
        </p:spPr>
        <p:txBody>
          <a:bodyPr anchor="t" anchorCtr="0">
            <a:noAutofit/>
          </a:bodyPr>
          <a:lstStyle/>
          <a:p>
            <a:pPr>
              <a:lnSpc>
                <a:spcPct val="150000"/>
              </a:lnSpc>
              <a:buFont typeface="Arial" panose="020B0604020202090204" pitchFamily="34" charset="0"/>
            </a:pPr>
            <a:r>
              <a:rPr kumimoji="1" sz="3600">
                <a:sym typeface="+mn-ea"/>
              </a:rPr>
              <a:t>处理器 P (无论是正在运行代码的处理器还是已在 idle 列表中的处理器)， 都会被被标记成停止状态 (stopped)， 不再运行任何代码。 调度器把每个处理器的 </a:t>
            </a:r>
            <a:r>
              <a:rPr kumimoji="1" lang="en-US" sz="3600">
                <a:sym typeface="+mn-ea"/>
              </a:rPr>
              <a:t>M </a:t>
            </a:r>
            <a:r>
              <a:rPr kumimoji="1" sz="3600">
                <a:sym typeface="+mn-ea"/>
              </a:rPr>
              <a:t> 从各自对应的处理器 P 分离出来， 放到 idle 列表中去</a:t>
            </a:r>
            <a:r>
              <a:rPr kumimoji="1" lang="zh-CN" sz="3600">
                <a:sym typeface="+mn-ea"/>
              </a:rPr>
              <a:t>。</a:t>
            </a:r>
            <a:endParaRPr kumimoji="1" lang="zh-CN" sz="3600">
              <a:sym typeface="+mn-ea"/>
            </a:endParaRPr>
          </a:p>
          <a:p>
            <a:pPr>
              <a:lnSpc>
                <a:spcPct val="150000"/>
              </a:lnSpc>
              <a:buFont typeface="Arial" panose="020B0604020202090204" pitchFamily="34" charset="0"/>
            </a:pPr>
            <a:r>
              <a:rPr kumimoji="1" lang="zh-CN" sz="3200" i="1">
                <a:solidFill>
                  <a:schemeClr val="accent1"/>
                </a:solidFill>
                <a:sym typeface="+mn-ea"/>
              </a:rPr>
              <a:t>对于 Goroutine 本身， 他们会被放到一个全局队列中等待</a:t>
            </a:r>
            <a:r>
              <a:rPr kumimoji="1" lang="en-US" altLang="zh-CN" sz="3200" i="1">
                <a:solidFill>
                  <a:schemeClr val="accent1"/>
                </a:solidFill>
                <a:sym typeface="+mn-ea"/>
              </a:rPr>
              <a:t>。</a:t>
            </a:r>
            <a:endParaRPr kumimoji="1" lang="en-US" altLang="zh-CN" sz="3200" i="1">
              <a:solidFill>
                <a:schemeClr val="accent1"/>
              </a:solidFill>
              <a:sym typeface="+mn-ea"/>
            </a:endParaRPr>
          </a:p>
        </p:txBody>
      </p:sp>
      <p:pic>
        <p:nvPicPr>
          <p:cNvPr id="4" name="图片 3"/>
          <p:cNvPicPr>
            <a:picLocks noChangeAspect="1"/>
          </p:cNvPicPr>
          <p:nvPr/>
        </p:nvPicPr>
        <p:blipFill>
          <a:blip r:embed="rId1"/>
          <a:stretch>
            <a:fillRect/>
          </a:stretch>
        </p:blipFill>
        <p:spPr>
          <a:xfrm>
            <a:off x="14482445" y="3244850"/>
            <a:ext cx="9522460" cy="8751570"/>
          </a:xfrm>
          <a:prstGeom prst="rect">
            <a:avLst/>
          </a:prstGeom>
        </p:spPr>
      </p:pic>
      <p:pic>
        <p:nvPicPr>
          <p:cNvPr id="3" name="图片 2"/>
          <p:cNvPicPr>
            <a:picLocks noChangeAspect="1"/>
          </p:cNvPicPr>
          <p:nvPr/>
        </p:nvPicPr>
        <p:blipFill>
          <a:blip r:embed="rId2"/>
          <a:stretch>
            <a:fillRect/>
          </a:stretch>
        </p:blipFill>
        <p:spPr>
          <a:xfrm>
            <a:off x="3889375" y="7477125"/>
            <a:ext cx="7405370" cy="6205855"/>
          </a:xfrm>
          <a:prstGeom prst="rect">
            <a:avLst/>
          </a:prstGeom>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sym typeface="+mn-ea"/>
              </a:rPr>
              <a:t>Pacing</a:t>
            </a:r>
            <a:endParaRPr kumimoji="1" lang="en-US" altLang="zh-CN">
              <a:sym typeface="+mn-ea"/>
            </a:endParaRPr>
          </a:p>
        </p:txBody>
      </p:sp>
      <p:sp>
        <p:nvSpPr>
          <p:cNvPr id="7" name="文本占位符 6"/>
          <p:cNvSpPr>
            <a:spLocks noGrp="1"/>
          </p:cNvSpPr>
          <p:nvPr>
            <p:ph type="body" sz="quarter" idx="11"/>
          </p:nvPr>
        </p:nvSpPr>
        <p:spPr>
          <a:xfrm>
            <a:off x="2462530" y="2994025"/>
            <a:ext cx="12019915" cy="5457825"/>
          </a:xfrm>
        </p:spPr>
        <p:txBody>
          <a:bodyPr anchor="t" anchorCtr="0">
            <a:noAutofit/>
          </a:bodyPr>
          <a:lstStyle/>
          <a:p>
            <a:pPr marL="571500" indent="-571500">
              <a:lnSpc>
                <a:spcPct val="150000"/>
              </a:lnSpc>
              <a:buFont typeface="Arial" panose="020B0604020202090204" pitchFamily="34" charset="0"/>
              <a:buChar char="•"/>
            </a:pPr>
            <a:r>
              <a:rPr kumimoji="1" sz="3600">
                <a:sym typeface="+mn-ea"/>
              </a:rPr>
              <a:t>运行时中有 GC Percentage 的配置选项，默认情况下为100。</a:t>
            </a:r>
            <a:endParaRPr kumimoji="1" sz="3600">
              <a:sym typeface="+mn-ea"/>
            </a:endParaRPr>
          </a:p>
          <a:p>
            <a:pPr>
              <a:lnSpc>
                <a:spcPct val="150000"/>
              </a:lnSpc>
              <a:buFont typeface="Arial" panose="020B0604020202090204" pitchFamily="34" charset="0"/>
            </a:pPr>
            <a:r>
              <a:rPr kumimoji="1" sz="3200" i="1">
                <a:solidFill>
                  <a:schemeClr val="accent2"/>
                </a:solidFill>
                <a:sym typeface="+mn-ea"/>
              </a:rPr>
              <a:t>此值表示在下一次垃圾收集必须启动之前可以分配多少新内存的比率。将 GC 百分比设置为100意味着，基于在垃圾收集完成后标记为活动的堆内存量，下次垃圾收集前，堆内存使用可以增加100%。</a:t>
            </a:r>
            <a:endParaRPr kumimoji="1" sz="3200" i="1">
              <a:solidFill>
                <a:schemeClr val="accent2"/>
              </a:solidFill>
              <a:sym typeface="+mn-ea"/>
            </a:endParaRPr>
          </a:p>
          <a:p>
            <a:pPr marL="571500" indent="-571500">
              <a:lnSpc>
                <a:spcPct val="150000"/>
              </a:lnSpc>
              <a:buFont typeface="Arial" panose="020B0604020202090204" pitchFamily="34" charset="0"/>
              <a:buChar char="•"/>
            </a:pPr>
            <a:r>
              <a:rPr kumimoji="1" lang="zh-CN" sz="3600">
                <a:sym typeface="+mn-ea"/>
              </a:rPr>
              <a:t>如果超过</a:t>
            </a:r>
            <a:r>
              <a:rPr kumimoji="1" lang="en-US" altLang="zh-CN" sz="3600">
                <a:sym typeface="+mn-ea"/>
              </a:rPr>
              <a:t>2</a:t>
            </a:r>
            <a:r>
              <a:rPr kumimoji="1" lang="zh-CN" altLang="en-US" sz="3600">
                <a:sym typeface="+mn-ea"/>
              </a:rPr>
              <a:t>分钟没有触发，会强制触发 </a:t>
            </a:r>
            <a:r>
              <a:rPr kumimoji="1" lang="en-US" altLang="zh-CN" sz="3600">
                <a:sym typeface="+mn-ea"/>
              </a:rPr>
              <a:t>GC</a:t>
            </a:r>
            <a:r>
              <a:rPr kumimoji="1" lang="zh-CN" altLang="en-US" sz="3600">
                <a:sym typeface="+mn-ea"/>
              </a:rPr>
              <a:t>。</a:t>
            </a:r>
            <a:endParaRPr kumimoji="1" lang="zh-CN" altLang="en-US" sz="3600">
              <a:sym typeface="+mn-ea"/>
            </a:endParaRPr>
          </a:p>
        </p:txBody>
      </p:sp>
      <p:pic>
        <p:nvPicPr>
          <p:cNvPr id="2" name="图片 1"/>
          <p:cNvPicPr>
            <a:picLocks noChangeAspect="1"/>
          </p:cNvPicPr>
          <p:nvPr/>
        </p:nvPicPr>
        <p:blipFill>
          <a:blip r:embed="rId1"/>
          <a:stretch>
            <a:fillRect/>
          </a:stretch>
        </p:blipFill>
        <p:spPr>
          <a:xfrm>
            <a:off x="2389505" y="9304020"/>
            <a:ext cx="19604990" cy="2814955"/>
          </a:xfrm>
          <a:prstGeom prst="rect">
            <a:avLst/>
          </a:prstGeom>
        </p:spPr>
      </p:pic>
      <p:sp>
        <p:nvSpPr>
          <p:cNvPr id="8" name="文本框 7"/>
          <p:cNvSpPr txBox="1"/>
          <p:nvPr/>
        </p:nvSpPr>
        <p:spPr>
          <a:xfrm>
            <a:off x="7072948" y="12118975"/>
            <a:ext cx="10237470" cy="14865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algn="ctr">
              <a:lnSpc>
                <a:spcPct val="150000"/>
              </a:lnSpc>
              <a:buFont typeface="Arial" panose="020B0604020202090204" pitchFamily="34" charset="0"/>
            </a:pPr>
            <a:r>
              <a:rPr kumimoji="1" i="1">
                <a:solidFill>
                  <a:schemeClr val="bg1"/>
                </a:solidFill>
                <a:latin typeface="Helvetica Neue Bold Italic" panose="02000503000000020004" charset="0"/>
                <a:cs typeface="Helvetica Neue Bold Italic" panose="02000503000000020004" charset="0"/>
                <a:sym typeface="+mn-ea"/>
              </a:rPr>
              <a:t>使用环境变量 GODEBUG 和 gctrace = 1选项生成GC trace</a:t>
            </a:r>
            <a:endParaRPr kumimoji="1" i="1">
              <a:solidFill>
                <a:schemeClr val="bg1"/>
              </a:solidFill>
              <a:latin typeface="Helvetica Neue Bold Italic" panose="02000503000000020004" charset="0"/>
              <a:cs typeface="Helvetica Neue Bold Italic" panose="02000503000000020004" charset="0"/>
              <a:sym typeface="+mn-ea"/>
            </a:endParaRPr>
          </a:p>
          <a:p>
            <a:pPr algn="ctr">
              <a:lnSpc>
                <a:spcPct val="150000"/>
              </a:lnSpc>
              <a:buFont typeface="Arial" panose="020B0604020202090204" pitchFamily="34" charset="0"/>
            </a:pPr>
            <a:r>
              <a:rPr kumimoji="1" lang="zh-CN" altLang="en-US" sz="3000" b="1" i="1" u="none" strike="noStrike" cap="none" spc="0" normalizeH="0" baseline="0">
                <a:ln>
                  <a:noFill/>
                </a:ln>
                <a:solidFill>
                  <a:schemeClr val="bg1"/>
                </a:solidFill>
                <a:effectLst/>
                <a:uFillTx/>
                <a:latin typeface="Helvetica Neue Bold Italic" panose="02000503000000020004" charset="0"/>
                <a:ea typeface="Helvetica Neue" panose="02000503000000020004"/>
                <a:cs typeface="Helvetica Neue Bold Italic" panose="02000503000000020004" charset="0"/>
                <a:sym typeface="+mn-ea"/>
              </a:rPr>
              <a:t>GODEBUG=gctrace=1 ./app</a:t>
            </a:r>
            <a:endParaRPr kumimoji="1" lang="zh-CN" altLang="en-US" sz="3000" b="1" i="1" u="none" strike="noStrike" cap="none" spc="0" normalizeH="0" baseline="0">
              <a:ln>
                <a:noFill/>
              </a:ln>
              <a:solidFill>
                <a:schemeClr val="bg1"/>
              </a:solidFill>
              <a:effectLst/>
              <a:uFillTx/>
              <a:latin typeface="Helvetica Neue Bold Italic" panose="02000503000000020004" charset="0"/>
              <a:ea typeface="Helvetica Neue" panose="02000503000000020004"/>
              <a:cs typeface="Helvetica Neue Bold Italic" panose="02000503000000020004" charset="0"/>
              <a:sym typeface="+mn-ea"/>
            </a:endParaRPr>
          </a:p>
        </p:txBody>
      </p:sp>
      <p:pic>
        <p:nvPicPr>
          <p:cNvPr id="9" name="图片 8"/>
          <p:cNvPicPr>
            <a:picLocks noChangeAspect="1"/>
          </p:cNvPicPr>
          <p:nvPr/>
        </p:nvPicPr>
        <p:blipFill>
          <a:blip r:embed="rId2"/>
          <a:stretch>
            <a:fillRect/>
          </a:stretch>
        </p:blipFill>
        <p:spPr>
          <a:xfrm>
            <a:off x="12380595" y="7593965"/>
            <a:ext cx="11838305" cy="1710055"/>
          </a:xfrm>
          <a:prstGeom prst="rect">
            <a:avLst/>
          </a:prstGeom>
        </p:spPr>
      </p:pic>
      <p:pic>
        <p:nvPicPr>
          <p:cNvPr id="3" name="图片 2"/>
          <p:cNvPicPr>
            <a:picLocks noChangeAspect="1"/>
          </p:cNvPicPr>
          <p:nvPr/>
        </p:nvPicPr>
        <p:blipFill>
          <a:blip r:embed="rId3"/>
          <a:stretch>
            <a:fillRect/>
          </a:stretch>
        </p:blipFill>
        <p:spPr>
          <a:xfrm>
            <a:off x="14886940" y="979170"/>
            <a:ext cx="8933815" cy="2465070"/>
          </a:xfrm>
          <a:prstGeom prst="rect">
            <a:avLst/>
          </a:prstGeom>
        </p:spPr>
      </p:pic>
      <p:pic>
        <p:nvPicPr>
          <p:cNvPr id="4" name="图片 3"/>
          <p:cNvPicPr>
            <a:picLocks noChangeAspect="1"/>
          </p:cNvPicPr>
          <p:nvPr/>
        </p:nvPicPr>
        <p:blipFill>
          <a:blip r:embed="rId4"/>
          <a:stretch>
            <a:fillRect/>
          </a:stretch>
        </p:blipFill>
        <p:spPr>
          <a:xfrm>
            <a:off x="14886940" y="3719830"/>
            <a:ext cx="8933815" cy="2440940"/>
          </a:xfrm>
          <a:prstGeom prst="rect">
            <a:avLst/>
          </a:prstGeom>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668145" y="3554095"/>
            <a:ext cx="5586095" cy="1310640"/>
          </a:xfrm>
        </p:spPr>
        <p:txBody>
          <a:bodyPr>
            <a:normAutofit/>
          </a:bodyPr>
          <a:lstStyle/>
          <a:p>
            <a:r>
              <a:rPr kumimoji="1" lang="en-US" altLang="zh-CN"/>
              <a:t>Channel </a:t>
            </a:r>
            <a:r>
              <a:rPr kumimoji="1" lang="zh-CN" altLang="en-US"/>
              <a:t>原理</a:t>
            </a:r>
            <a:endParaRPr kumimoji="1" lang="zh-CN" altLang="en-US"/>
          </a:p>
        </p:txBody>
      </p:sp>
      <p:sp>
        <p:nvSpPr>
          <p:cNvPr id="7" name="文本占位符 6"/>
          <p:cNvSpPr>
            <a:spLocks noGrp="1"/>
          </p:cNvSpPr>
          <p:nvPr>
            <p:ph type="body" sz="quarter" idx="11"/>
          </p:nvPr>
        </p:nvSpPr>
        <p:spPr>
          <a:xfrm>
            <a:off x="7490460" y="3554095"/>
            <a:ext cx="14429740" cy="6607175"/>
          </a:xfrm>
        </p:spPr>
        <p:txBody>
          <a:bodyPr/>
          <a:lstStyle/>
          <a:p>
            <a:pPr marL="742950" indent="-742950">
              <a:buFont typeface="+mj-lt"/>
              <a:buAutoNum type="alphaLcParenR"/>
            </a:pPr>
            <a:r>
              <a:rPr kumimoji="1" lang="en-US" altLang="zh-CN">
                <a:solidFill>
                  <a:schemeClr val="bg1"/>
                </a:solidFill>
              </a:rPr>
              <a:t>Mark &amp; Sweep</a:t>
            </a:r>
            <a:endParaRPr kumimoji="1" lang="zh-CN" altLang="en-US"/>
          </a:p>
          <a:p>
            <a:pPr marL="742950" indent="-742950">
              <a:buFont typeface="+mj-lt"/>
              <a:buAutoNum type="alphaLcParenR"/>
            </a:pPr>
            <a:r>
              <a:rPr kumimoji="1">
                <a:solidFill>
                  <a:schemeClr val="bg1"/>
                </a:solidFill>
              </a:rPr>
              <a:t>Tri-color Mark </a:t>
            </a:r>
            <a:r>
              <a:rPr kumimoji="1" lang="en-US">
                <a:solidFill>
                  <a:schemeClr val="bg1"/>
                </a:solidFill>
              </a:rPr>
              <a:t>&amp; Sweep</a:t>
            </a:r>
            <a:endParaRPr kumimoji="1"/>
          </a:p>
          <a:p>
            <a:pPr marL="742950" indent="-742950">
              <a:buFont typeface="+mj-lt"/>
              <a:buAutoNum type="alphaLcParenR"/>
            </a:pPr>
            <a:r>
              <a:rPr kumimoji="1" lang="en-US">
                <a:solidFill>
                  <a:schemeClr val="bg1"/>
                </a:solidFill>
                <a:sym typeface="+mn-ea"/>
              </a:rPr>
              <a:t>Write Barrier</a:t>
            </a:r>
            <a:endParaRPr kumimoji="1" lang="en-US">
              <a:solidFill>
                <a:schemeClr val="accent1"/>
              </a:solidFill>
              <a:sym typeface="+mn-ea"/>
            </a:endParaRPr>
          </a:p>
          <a:p>
            <a:pPr marL="742950" indent="-742950">
              <a:buFont typeface="+mj-lt"/>
              <a:buAutoNum type="alphaLcParenR"/>
            </a:pPr>
            <a:r>
              <a:rPr kumimoji="1" lang="en-US">
                <a:solidFill>
                  <a:schemeClr val="accent1"/>
                </a:solidFill>
                <a:sym typeface="+mn-ea"/>
              </a:rPr>
              <a:t>Stop The World</a:t>
            </a:r>
            <a:endParaRPr kumimoji="1" lang="en-US">
              <a:solidFill>
                <a:schemeClr val="accent1"/>
              </a:solidFill>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GMP </a:t>
            </a:r>
            <a:r>
              <a:rPr kumimoji="1" lang="zh-CN" altLang="en-US"/>
              <a:t>概念</a:t>
            </a:r>
            <a:endParaRPr kumimoji="1" lang="zh-CN" altLang="en-US"/>
          </a:p>
        </p:txBody>
      </p:sp>
      <p:sp>
        <p:nvSpPr>
          <p:cNvPr id="7" name="文本占位符 6"/>
          <p:cNvSpPr>
            <a:spLocks noGrp="1"/>
          </p:cNvSpPr>
          <p:nvPr>
            <p:ph type="body" sz="quarter" idx="11"/>
          </p:nvPr>
        </p:nvSpPr>
        <p:spPr/>
        <p:txBody>
          <a:bodyPr anchor="t" anchorCtr="0">
            <a:normAutofit fontScale="90000"/>
          </a:bodyPr>
          <a:lstStyle/>
          <a:p>
            <a:pPr marL="571500" indent="-571500">
              <a:lnSpc>
                <a:spcPct val="150000"/>
              </a:lnSpc>
              <a:buFont typeface="Arial" panose="020B0604020202090204" pitchFamily="34" charset="0"/>
              <a:buChar char="•"/>
            </a:pPr>
            <a:r>
              <a:rPr kumimoji="1" lang="en-US" altLang="zh-CN"/>
              <a:t>G</a:t>
            </a:r>
            <a:endParaRPr kumimoji="1" lang="en-US" altLang="zh-CN"/>
          </a:p>
          <a:p>
            <a:pPr>
              <a:lnSpc>
                <a:spcPct val="150000"/>
              </a:lnSpc>
              <a:buFont typeface="Arial" panose="020B0604020202090204" pitchFamily="34" charset="0"/>
            </a:pPr>
            <a:r>
              <a:rPr kumimoji="1" lang="zh-CN" altLang="en-US" sz="4400">
                <a:solidFill>
                  <a:schemeClr val="bg1"/>
                </a:solidFill>
              </a:rPr>
              <a:t>   </a:t>
            </a:r>
            <a:r>
              <a:rPr kumimoji="1" lang="zh-CN" altLang="en-US" i="1">
                <a:solidFill>
                  <a:schemeClr val="bg1"/>
                </a:solidFill>
              </a:rPr>
              <a:t> goroutine 的缩写，每次 </a:t>
            </a:r>
            <a:r>
              <a:rPr kumimoji="1" lang="en-US" altLang="zh-CN" i="1">
                <a:solidFill>
                  <a:schemeClr val="bg1"/>
                </a:solidFill>
              </a:rPr>
              <a:t>go func() </a:t>
            </a:r>
            <a:r>
              <a:rPr kumimoji="1" lang="zh-CN" altLang="en-US" i="1">
                <a:solidFill>
                  <a:schemeClr val="bg1"/>
                </a:solidFill>
              </a:rPr>
              <a:t>都代表一个 </a:t>
            </a:r>
            <a:r>
              <a:rPr kumimoji="1" lang="en-US" altLang="zh-CN" i="1">
                <a:solidFill>
                  <a:schemeClr val="bg1"/>
                </a:solidFill>
              </a:rPr>
              <a:t>G</a:t>
            </a:r>
            <a:r>
              <a:rPr kumimoji="1" lang="zh-CN" altLang="en-US" i="1">
                <a:solidFill>
                  <a:schemeClr val="bg1"/>
                </a:solidFill>
              </a:rPr>
              <a:t>，无限制。</a:t>
            </a:r>
            <a:endParaRPr kumimoji="1" lang="zh-CN" altLang="en-US" sz="3600" i="1">
              <a:solidFill>
                <a:schemeClr val="accent1"/>
              </a:solidFill>
            </a:endParaRPr>
          </a:p>
          <a:p>
            <a:pPr>
              <a:lnSpc>
                <a:spcPct val="150000"/>
              </a:lnSpc>
              <a:buFont typeface="Arial" panose="020B0604020202090204" pitchFamily="34" charset="0"/>
            </a:pPr>
            <a:r>
              <a:rPr kumimoji="1" lang="en-US" altLang="zh-CN" sz="3600" i="1">
                <a:solidFill>
                  <a:schemeClr val="accent1"/>
                </a:solidFill>
              </a:rPr>
              <a:t>    使用 struct runtime.g</a:t>
            </a:r>
            <a:r>
              <a:rPr kumimoji="1" lang="zh-CN" altLang="en-US" sz="3600" i="1">
                <a:solidFill>
                  <a:schemeClr val="accent1"/>
                </a:solidFill>
              </a:rPr>
              <a:t>，包含了当前 </a:t>
            </a:r>
            <a:r>
              <a:rPr kumimoji="1" lang="en-US" altLang="zh-CN" sz="3600" i="1">
                <a:solidFill>
                  <a:schemeClr val="accent1"/>
                </a:solidFill>
              </a:rPr>
              <a:t>goroutine </a:t>
            </a:r>
            <a:r>
              <a:rPr kumimoji="1" lang="zh-CN" altLang="en-US" sz="3600" i="1">
                <a:solidFill>
                  <a:schemeClr val="accent1"/>
                </a:solidFill>
              </a:rPr>
              <a:t>的状态、堆栈、上下文。</a:t>
            </a:r>
            <a:endParaRPr kumimoji="1" lang="zh-CN" altLang="en-US"/>
          </a:p>
          <a:p>
            <a:pPr marL="571500" indent="-571500">
              <a:lnSpc>
                <a:spcPct val="150000"/>
              </a:lnSpc>
              <a:buFont typeface="Arial" panose="020B0604020202090204" pitchFamily="34" charset="0"/>
              <a:buChar char="•"/>
            </a:pPr>
            <a:r>
              <a:rPr kumimoji="1" lang="en-US" altLang="zh-CN"/>
              <a:t>M</a:t>
            </a:r>
            <a:endParaRPr kumimoji="1" lang="en-US" altLang="zh-CN"/>
          </a:p>
          <a:p>
            <a:pPr>
              <a:lnSpc>
                <a:spcPct val="150000"/>
              </a:lnSpc>
              <a:buFont typeface="Arial" panose="020B0604020202090204" pitchFamily="34" charset="0"/>
            </a:pPr>
            <a:r>
              <a:rPr kumimoji="1" lang="en-US" altLang="zh-CN"/>
              <a:t>    </a:t>
            </a:r>
            <a:r>
              <a:rPr kumimoji="1" lang="zh-CN" altLang="en-US">
                <a:solidFill>
                  <a:schemeClr val="bg1"/>
                </a:solidFill>
              </a:rPr>
              <a:t>工作线程(</a:t>
            </a:r>
            <a:r>
              <a:rPr kumimoji="1" lang="en-US" altLang="zh-CN">
                <a:solidFill>
                  <a:schemeClr val="bg1"/>
                </a:solidFill>
              </a:rPr>
              <a:t>OS thread</a:t>
            </a:r>
            <a:r>
              <a:rPr kumimoji="1" lang="zh-CN" altLang="en-US">
                <a:solidFill>
                  <a:schemeClr val="bg1"/>
                </a:solidFill>
              </a:rPr>
              <a:t>)也被称为 Machine，</a:t>
            </a:r>
            <a:r>
              <a:rPr kumimoji="1" lang="en-US" altLang="zh-CN">
                <a:solidFill>
                  <a:schemeClr val="bg1"/>
                </a:solidFill>
                <a:sym typeface="+mn-ea"/>
              </a:rPr>
              <a:t>使用 struct runtime.m</a:t>
            </a:r>
            <a:r>
              <a:rPr kumimoji="1" lang="zh-CN" altLang="en-US">
                <a:solidFill>
                  <a:schemeClr val="bg1"/>
                </a:solidFill>
                <a:sym typeface="+mn-ea"/>
              </a:rPr>
              <a:t>，</a:t>
            </a:r>
            <a:r>
              <a:rPr kumimoji="1" lang="zh-CN" altLang="en-US">
                <a:solidFill>
                  <a:schemeClr val="bg1"/>
                </a:solidFill>
              </a:rPr>
              <a:t>所有 M 是有线程栈的。</a:t>
            </a:r>
            <a:endParaRPr kumimoji="1" lang="zh-CN" altLang="en-US">
              <a:solidFill>
                <a:schemeClr val="bg1"/>
              </a:solidFill>
            </a:endParaRPr>
          </a:p>
          <a:p>
            <a:pPr>
              <a:lnSpc>
                <a:spcPct val="150000"/>
              </a:lnSpc>
              <a:buFont typeface="Arial" panose="020B0604020202090204" pitchFamily="34" charset="0"/>
            </a:pPr>
            <a:r>
              <a:rPr kumimoji="1" lang="zh-CN" altLang="en-US">
                <a:solidFill>
                  <a:schemeClr val="bg1"/>
                </a:solidFill>
              </a:rPr>
              <a:t>    </a:t>
            </a:r>
            <a:r>
              <a:rPr kumimoji="1" lang="zh-CN" altLang="en-US" sz="3600" i="1">
                <a:solidFill>
                  <a:schemeClr val="accent1"/>
                </a:solidFill>
              </a:rPr>
              <a:t>如果不对该线程栈提供内存的话，系统会给该线程栈提供内存(不同操作系统提供的线程栈大小不同)。当指定了线程栈，则 M.stack→G.stack，M 的 PC 寄存器指向 G 提供的函数，然后去执行。</a:t>
            </a:r>
            <a:endParaRPr kumimoji="1" lang="zh-CN" altLang="en-US" sz="3600" i="1">
              <a:solidFill>
                <a:schemeClr val="accent1"/>
              </a:solidFill>
            </a:endParaRPr>
          </a:p>
          <a:p>
            <a:pPr marL="571500" indent="-571500">
              <a:lnSpc>
                <a:spcPct val="150000"/>
              </a:lnSpc>
              <a:buFont typeface="Arial" panose="020B0604020202090204" pitchFamily="34" charset="0"/>
              <a:buChar char="•"/>
            </a:pPr>
            <a:r>
              <a:rPr kumimoji="1" lang="en-US" altLang="zh-CN" i="1">
                <a:solidFill>
                  <a:schemeClr val="bg1"/>
                </a:solidFill>
              </a:rPr>
              <a:t>P</a:t>
            </a:r>
            <a:r>
              <a:rPr kumimoji="1" lang="zh-CN" altLang="en-US" i="1">
                <a:solidFill>
                  <a:schemeClr val="bg1"/>
                </a:solidFill>
              </a:rPr>
              <a:t>？</a:t>
            </a:r>
            <a:endParaRPr kumimoji="1" lang="zh-CN" altLang="en-US" sz="3600" i="1">
              <a:solidFill>
                <a:schemeClr val="accent1">
                  <a:lumMod val="40000"/>
                  <a:lumOff val="60000"/>
                </a:schemeClr>
              </a:solidFill>
            </a:endParaRPr>
          </a:p>
          <a:p>
            <a:pPr>
              <a:lnSpc>
                <a:spcPct val="150000"/>
              </a:lnSpc>
              <a:buFont typeface="Arial" panose="020B0604020202090204" pitchFamily="34" charset="0"/>
            </a:pPr>
            <a:endParaRPr kumimoji="1" lang="zh-CN" altLang="en-US" sz="3600" i="1">
              <a:solidFill>
                <a:schemeClr val="accent1">
                  <a:lumMod val="40000"/>
                  <a:lumOff val="60000"/>
                </a:schemeClr>
              </a:solidFill>
            </a:endParaRPr>
          </a:p>
        </p:txBody>
      </p:sp>
      <p:pic>
        <p:nvPicPr>
          <p:cNvPr id="2" name="图片 1"/>
          <p:cNvPicPr>
            <a:picLocks noChangeAspect="1"/>
          </p:cNvPicPr>
          <p:nvPr/>
        </p:nvPicPr>
        <p:blipFill>
          <a:blip r:embed="rId1"/>
          <a:stretch>
            <a:fillRect/>
          </a:stretch>
        </p:blipFill>
        <p:spPr>
          <a:xfrm>
            <a:off x="3881755" y="2890520"/>
            <a:ext cx="1315720" cy="1315720"/>
          </a:xfrm>
          <a:prstGeom prst="rect">
            <a:avLst/>
          </a:prstGeom>
        </p:spPr>
      </p:pic>
      <p:pic>
        <p:nvPicPr>
          <p:cNvPr id="3" name="图片 2"/>
          <p:cNvPicPr>
            <a:picLocks noChangeAspect="1"/>
          </p:cNvPicPr>
          <p:nvPr/>
        </p:nvPicPr>
        <p:blipFill>
          <a:blip r:embed="rId2"/>
          <a:stretch>
            <a:fillRect/>
          </a:stretch>
        </p:blipFill>
        <p:spPr>
          <a:xfrm>
            <a:off x="3738880" y="5967095"/>
            <a:ext cx="1618615" cy="1315720"/>
          </a:xfrm>
          <a:prstGeom prst="rect">
            <a:avLst/>
          </a:prstGeom>
        </p:spPr>
      </p:pic>
    </p:spTree>
  </p:cSld>
  <p:clrMapOvr>
    <a:masterClrMapping/>
  </p:clrMapOvr>
  <p:transition spd="med"/>
</p:sld>
</file>

<file path=ppt/tags/tag1.xml><?xml version="1.0" encoding="utf-8"?>
<p:tagLst xmlns:p="http://schemas.openxmlformats.org/presentationml/2006/main">
  <p:tag name="KSO_WM_UNIT_PLACING_PICTURE_USER_VIEWPORT" val="{&quot;height&quot;:7200,&quot;width&quot;:8760}"/>
</p:tagLst>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17906</Words>
  <Application>WPS 演示</Application>
  <PresentationFormat>自定义</PresentationFormat>
  <Paragraphs>617</Paragraphs>
  <Slides>85</Slides>
  <Notes>61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85</vt:i4>
      </vt:variant>
    </vt:vector>
  </HeadingPairs>
  <TitlesOfParts>
    <vt:vector size="106" baseType="lpstr">
      <vt:lpstr>Arial</vt:lpstr>
      <vt:lpstr>方正书宋_GBK</vt:lpstr>
      <vt:lpstr>Wingdings</vt:lpstr>
      <vt:lpstr>Helvetica Neue</vt:lpstr>
      <vt:lpstr>Helvetica Neue Medium</vt:lpstr>
      <vt:lpstr>Helvetica Neue Light</vt:lpstr>
      <vt:lpstr>Helvetica</vt:lpstr>
      <vt:lpstr>Alibaba PuHuiTi</vt:lpstr>
      <vt:lpstr>苹方-简</vt:lpstr>
      <vt:lpstr>Helvetica Light</vt:lpstr>
      <vt:lpstr>Alibaba PuHuiTi</vt:lpstr>
      <vt:lpstr>Microsoft YaHei</vt:lpstr>
      <vt:lpstr>汉仪旗黑</vt:lpstr>
      <vt:lpstr>Helvetica Oblique</vt:lpstr>
      <vt:lpstr>宋体</vt:lpstr>
      <vt:lpstr>汉仪书宋二KW</vt:lpstr>
      <vt:lpstr>Helvetica Neue Bold Italic</vt:lpstr>
      <vt:lpstr>微软雅黑</vt:lpstr>
      <vt:lpstr>Arial Unicode MS</vt:lpstr>
      <vt:lpstr>宋体-简</vt:lpstr>
      <vt:lpstr>White</vt:lpstr>
      <vt:lpstr>PowerPoint 演示文稿</vt:lpstr>
      <vt:lpstr>PowerPoint 演示文稿</vt:lpstr>
      <vt:lpstr>Goroutine 原理</vt:lpstr>
      <vt:lpstr>goroutine 定义</vt:lpstr>
      <vt:lpstr>goroutine 和 thread 的区别？</vt:lpstr>
      <vt:lpstr>goroutine 和 thread 的区别？</vt:lpstr>
      <vt:lpstr>M:N 模型</vt:lpstr>
      <vt:lpstr>Goroutine 原理</vt:lpstr>
      <vt:lpstr>GMP 概念</vt:lpstr>
      <vt:lpstr>GM 调度器</vt:lpstr>
      <vt:lpstr>GM 调度模型的问题</vt:lpstr>
      <vt:lpstr>GM 调度模型的问题</vt:lpstr>
      <vt:lpstr>GMP 概念</vt:lpstr>
      <vt:lpstr>GMP 调度器</vt:lpstr>
      <vt:lpstr>Goroutine 原理</vt:lpstr>
      <vt:lpstr>goroutine 创建</vt:lpstr>
      <vt:lpstr>OS thread 创建</vt:lpstr>
      <vt:lpstr>M0 main</vt:lpstr>
      <vt:lpstr>Work-stealing</vt:lpstr>
      <vt:lpstr>Work-stealing</vt:lpstr>
      <vt:lpstr>Spining thread</vt:lpstr>
      <vt:lpstr>Syscall</vt:lpstr>
      <vt:lpstr>Syscall</vt:lpstr>
      <vt:lpstr>sysmon</vt:lpstr>
      <vt:lpstr>sysmon</vt:lpstr>
      <vt:lpstr>Network poller</vt:lpstr>
      <vt:lpstr>Network poller</vt:lpstr>
      <vt:lpstr>OS thread</vt:lpstr>
      <vt:lpstr>Scheduler Affinity</vt:lpstr>
      <vt:lpstr>Scheduler Affinity</vt:lpstr>
      <vt:lpstr>内存分配原理</vt:lpstr>
      <vt:lpstr>堆和栈的定义</vt:lpstr>
      <vt:lpstr>堆和栈的定义</vt:lpstr>
      <vt:lpstr>变量是在堆还是栈上？</vt:lpstr>
      <vt:lpstr>逃逸分析</vt:lpstr>
      <vt:lpstr>超过栈帧(stack frame)</vt:lpstr>
      <vt:lpstr>超过栈帧(stack frame)</vt:lpstr>
      <vt:lpstr>逃逸案例</vt:lpstr>
      <vt:lpstr>内存分配原理</vt:lpstr>
      <vt:lpstr>分段栈(Segmented stacks)</vt:lpstr>
      <vt:lpstr>Hot split 问题</vt:lpstr>
      <vt:lpstr>连续栈(Contiguous stacks)</vt:lpstr>
      <vt:lpstr>栈扩容</vt:lpstr>
      <vt:lpstr>内存分配原理</vt:lpstr>
      <vt:lpstr>内存管理</vt:lpstr>
      <vt:lpstr>小于 32kb 内存分配</vt:lpstr>
      <vt:lpstr>小于 32kb 内存分配</vt:lpstr>
      <vt:lpstr>小于 32kb 内存分配</vt:lpstr>
      <vt:lpstr>小于 32kb 内存分配</vt:lpstr>
      <vt:lpstr>小于 32kb 内存分配</vt:lpstr>
      <vt:lpstr>小于 32kb 内存分配</vt:lpstr>
      <vt:lpstr>小于 32kb 内存分配</vt:lpstr>
      <vt:lpstr>小于 16b 内存分配</vt:lpstr>
      <vt:lpstr>大于 32kb 内存分配</vt:lpstr>
      <vt:lpstr>内存分配</vt:lpstr>
      <vt:lpstr>GC 原理</vt:lpstr>
      <vt:lpstr>Garbage Collection </vt:lpstr>
      <vt:lpstr>Mark &amp; Sweep</vt:lpstr>
      <vt:lpstr>Mark &amp; Sweep</vt:lpstr>
      <vt:lpstr>Mark &amp; Sweep</vt:lpstr>
      <vt:lpstr>Mark &amp; Sweep</vt:lpstr>
      <vt:lpstr>GC 原理</vt:lpstr>
      <vt:lpstr>Tri-color Mark &amp; Sweep</vt:lpstr>
      <vt:lpstr>Tri-color Marking </vt:lpstr>
      <vt:lpstr>Tri-color Coloring </vt:lpstr>
      <vt:lpstr>Tri-color Coloring </vt:lpstr>
      <vt:lpstr>Tri-color Coloring </vt:lpstr>
      <vt:lpstr>Tri-color Coloring </vt:lpstr>
      <vt:lpstr>GC 原理</vt:lpstr>
      <vt:lpstr>Write Barrier </vt:lpstr>
      <vt:lpstr>Write Barrier </vt:lpstr>
      <vt:lpstr>Write Barrier - Dijkstra 写屏障 </vt:lpstr>
      <vt:lpstr>Write Barrier </vt:lpstr>
      <vt:lpstr>Write Barrier - Yuasa 删屏障 </vt:lpstr>
      <vt:lpstr>Write Barrier - 混合屏障 </vt:lpstr>
      <vt:lpstr>Write Barrier - 混合屏障 </vt:lpstr>
      <vt:lpstr>Sweep</vt:lpstr>
      <vt:lpstr>Sweep</vt:lpstr>
      <vt:lpstr>Sweep</vt:lpstr>
      <vt:lpstr>Sweep</vt:lpstr>
      <vt:lpstr>GC 原理</vt:lpstr>
      <vt:lpstr>STW</vt:lpstr>
      <vt:lpstr>STW</vt:lpstr>
      <vt:lpstr>Pacing</vt:lpstr>
      <vt:lpstr>Channel 原理</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terrysmao</cp:lastModifiedBy>
  <cp:revision>1214</cp:revision>
  <cp:lastPrinted>2021-01-21T09:24:58Z</cp:lastPrinted>
  <dcterms:created xsi:type="dcterms:W3CDTF">2021-01-21T09:24:58Z</dcterms:created>
  <dcterms:modified xsi:type="dcterms:W3CDTF">2021-01-21T09:24:58Z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